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notesMasterIdLst>
    <p:notesMasterId r:id="rId36"/>
  </p:notesMasterIdLst>
  <p:sldIdLst>
    <p:sldId id="256" r:id="rId2"/>
    <p:sldId id="842" r:id="rId3"/>
    <p:sldId id="827" r:id="rId4"/>
    <p:sldId id="792" r:id="rId5"/>
    <p:sldId id="843" r:id="rId6"/>
    <p:sldId id="844" r:id="rId7"/>
    <p:sldId id="848" r:id="rId8"/>
    <p:sldId id="849" r:id="rId9"/>
    <p:sldId id="847" r:id="rId10"/>
    <p:sldId id="826" r:id="rId11"/>
    <p:sldId id="840" r:id="rId12"/>
    <p:sldId id="829" r:id="rId13"/>
    <p:sldId id="828" r:id="rId14"/>
    <p:sldId id="841" r:id="rId15"/>
    <p:sldId id="825" r:id="rId16"/>
    <p:sldId id="822" r:id="rId17"/>
    <p:sldId id="823" r:id="rId18"/>
    <p:sldId id="830" r:id="rId19"/>
    <p:sldId id="832" r:id="rId20"/>
    <p:sldId id="833" r:id="rId21"/>
    <p:sldId id="812" r:id="rId22"/>
    <p:sldId id="851" r:id="rId23"/>
    <p:sldId id="852" r:id="rId24"/>
    <p:sldId id="853" r:id="rId25"/>
    <p:sldId id="854" r:id="rId26"/>
    <p:sldId id="850" r:id="rId27"/>
    <p:sldId id="858" r:id="rId28"/>
    <p:sldId id="855" r:id="rId29"/>
    <p:sldId id="859" r:id="rId30"/>
    <p:sldId id="857" r:id="rId31"/>
    <p:sldId id="860" r:id="rId32"/>
    <p:sldId id="861" r:id="rId33"/>
    <p:sldId id="641" r:id="rId34"/>
    <p:sldId id="283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3" autoAdjust="0"/>
    <p:restoredTop sz="93692" autoAdjust="0"/>
  </p:normalViewPr>
  <p:slideViewPr>
    <p:cSldViewPr snapToGrid="0">
      <p:cViewPr varScale="1">
        <p:scale>
          <a:sx n="63" d="100"/>
          <a:sy n="63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0B04A-0B7D-420D-8898-9EDBE3CA35BE}" type="datetimeFigureOut">
              <a:rPr lang="de-DE" smtClean="0"/>
              <a:t>13.07.2021</a:t>
            </a:fld>
            <a:endParaRPr lang="de-DE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de-DE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E4641-48E1-4C0B-A44B-AACC1F46B7F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69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18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892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673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015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808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002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408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2101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6597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357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030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613108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128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8929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448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7832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7516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1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redirect?stzid=Ugz2gh5HPkdr7iexYtx4AaABAg.9EBrwoKdas79EC9e3uJjvy&amp;event=comments&amp;html_redirect=1&amp;redir_token=QUFFLUhqa1VqXzJ2VWRiZGxsYjBWVm5EbEI2NGtlaE5Td3xBQ3Jtc0ttWUxhSkJVbVFrekhVbjJNVnNFSEVQUmgzcHZpbGo1WGdhRlk3NkV1T2kxdUFlbGU4Y3NmNWp6UkJpYzJMWGJVZmJvV2NiYnc4LXFlWngzdEhDMW1JNkdIVDVGWFdGX0JJUU1NV2FpNW9xX2NFRUxqRQ%3D%3D&amp;q=https%3A%2F%2Ft.me%2FAlmancaOgrenmekZorDegil&amp;fbclid=IwAR3x4du1KzGOUBmFTsgJ7OqOQ-uxvMaXYtWFZgGdIoYoykVc8ZQ4JEbTYdo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969" y="0"/>
            <a:ext cx="11515241" cy="3429000"/>
          </a:xfrm>
        </p:spPr>
        <p:txBody>
          <a:bodyPr anchor="b">
            <a:noAutofit/>
          </a:bodyPr>
          <a:lstStyle/>
          <a:p>
            <a:pPr algn="ctr"/>
            <a:r>
              <a:rPr lang="de-DE" sz="66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r>
              <a:rPr lang="de-DE" sz="66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: 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önekler </a:t>
            </a: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ve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 </a:t>
            </a:r>
            <a:b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</a:b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ön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 </a:t>
            </a: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eklerin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 </a:t>
            </a: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fiillerin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 </a:t>
            </a: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anlamini</a:t>
            </a:r>
            <a:r>
              <a:rPr lang="de-DE" b="1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 </a:t>
            </a:r>
            <a:r>
              <a:rPr lang="de-DE" b="1" i="0" u="none" strike="noStrike" baseline="0" dirty="0" err="1">
                <a:solidFill>
                  <a:srgbClr val="00B0F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degistirmesi</a:t>
            </a:r>
            <a:endParaRPr lang="de-DE" sz="7200" b="1" dirty="0">
              <a:solidFill>
                <a:srgbClr val="00B0F0"/>
              </a:solidFill>
              <a:highlight>
                <a:srgbClr val="FFFF00"/>
              </a:highlight>
              <a:latin typeface="Verdana" panose="020B060403050404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0" y="3760068"/>
            <a:ext cx="5060459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8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000" b="1" dirty="0">
                <a:solidFill>
                  <a:srgbClr val="00B050"/>
                </a:solidFill>
                <a:latin typeface="Roboto"/>
              </a:rPr>
              <a:t>das Präfix: önek</a:t>
            </a:r>
            <a:endParaRPr lang="de-DE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de-DE" sz="3000" b="1" dirty="0">
                <a:latin typeface="Roboto"/>
              </a:rPr>
              <a:t>Bugünkü </a:t>
            </a:r>
            <a:r>
              <a:rPr lang="de-DE" sz="3000" b="1" dirty="0" err="1">
                <a:latin typeface="Roboto"/>
              </a:rPr>
              <a:t>dersimizde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>
                <a:solidFill>
                  <a:srgbClr val="00B050"/>
                </a:solidFill>
                <a:latin typeface="Roboto"/>
              </a:rPr>
              <a:t>Präfix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yani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örnekler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konusunu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işlemiş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olacağız</a:t>
            </a:r>
            <a:r>
              <a:rPr lang="de-DE" sz="3000" b="1" dirty="0">
                <a:latin typeface="Roboto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Önek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,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adından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da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anlaşılacağı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gibi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bir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fiilin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,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ismin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ya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da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sıfatın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önüne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 gelen </a:t>
            </a:r>
            <a:r>
              <a:rPr lang="de-DE" sz="3000" b="1" dirty="0" err="1">
                <a:solidFill>
                  <a:srgbClr val="7030A0"/>
                </a:solidFill>
                <a:latin typeface="Roboto"/>
              </a:rPr>
              <a:t>eklerdir</a:t>
            </a:r>
            <a:r>
              <a:rPr lang="de-DE" sz="3000" b="1" dirty="0">
                <a:solidFill>
                  <a:srgbClr val="7030A0"/>
                </a:solidFill>
                <a:latin typeface="Roboto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de-DE" sz="3000" b="1" dirty="0">
                <a:latin typeface="Roboto"/>
              </a:rPr>
              <a:t>Önekler </a:t>
            </a:r>
            <a:r>
              <a:rPr lang="de-DE" sz="3000" b="1" dirty="0" err="1">
                <a:latin typeface="Roboto"/>
              </a:rPr>
              <a:t>bir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kelimenin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başına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geldiği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zaman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ya</a:t>
            </a:r>
            <a:r>
              <a:rPr lang="de-DE" sz="3000" b="1" dirty="0">
                <a:latin typeface="Roboto"/>
              </a:rPr>
              <a:t> o </a:t>
            </a:r>
            <a:r>
              <a:rPr lang="de-DE" sz="3000" b="1" dirty="0" err="1">
                <a:latin typeface="Roboto"/>
              </a:rPr>
              <a:t>kelimeye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derin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mana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verir</a:t>
            </a:r>
            <a:r>
              <a:rPr lang="de-DE" sz="3000" b="1" dirty="0">
                <a:latin typeface="Roboto"/>
              </a:rPr>
              <a:t>, </a:t>
            </a:r>
            <a:r>
              <a:rPr lang="de-DE" sz="3000" b="1" dirty="0" err="1">
                <a:latin typeface="Roboto"/>
              </a:rPr>
              <a:t>ya</a:t>
            </a:r>
            <a:r>
              <a:rPr lang="de-DE" sz="3000" b="1" dirty="0">
                <a:latin typeface="Roboto"/>
              </a:rPr>
              <a:t> da </a:t>
            </a:r>
            <a:r>
              <a:rPr lang="de-DE" sz="3000" b="1" dirty="0" err="1">
                <a:latin typeface="Roboto"/>
              </a:rPr>
              <a:t>kelimenin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anlamını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değiştirebilir</a:t>
            </a:r>
            <a:r>
              <a:rPr lang="de-DE" sz="3000" b="1" dirty="0">
                <a:latin typeface="Roboto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9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86" y="353430"/>
            <a:ext cx="5394522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de-DE" sz="3000" b="1" dirty="0" err="1">
                <a:latin typeface="Roboto"/>
              </a:rPr>
              <a:t>Fakat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değişiklikler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genelde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benzer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bir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mantıkla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olmaktadır</a:t>
            </a:r>
            <a:r>
              <a:rPr lang="de-DE" sz="3000" b="1" dirty="0">
                <a:latin typeface="Roboto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de-DE" sz="3000" b="1" dirty="0" err="1">
                <a:latin typeface="Roboto"/>
              </a:rPr>
              <a:t>Bu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mantı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çözdüğünüz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anda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birçok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solidFill>
                  <a:srgbClr val="00B050"/>
                </a:solidFill>
                <a:latin typeface="Roboto"/>
              </a:rPr>
              <a:t>präfix</a:t>
            </a:r>
            <a:r>
              <a:rPr lang="de-DE" sz="3000" b="1" dirty="0" err="1">
                <a:latin typeface="Roboto"/>
              </a:rPr>
              <a:t>li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fiilin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anlamını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daha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kolay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bir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şekilde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anlamış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olacaksınız</a:t>
            </a:r>
            <a:r>
              <a:rPr lang="de-DE" sz="3000" b="1" dirty="0">
                <a:latin typeface="Roboto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de-DE" sz="3000" b="1" dirty="0" err="1">
                <a:latin typeface="Roboto"/>
              </a:rPr>
              <a:t>Bu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dersimizde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iste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>
                <a:solidFill>
                  <a:srgbClr val="00B050"/>
                </a:solidFill>
                <a:latin typeface="Roboto"/>
              </a:rPr>
              <a:t>Präfix</a:t>
            </a:r>
            <a:r>
              <a:rPr lang="de-DE" sz="3000" b="1" dirty="0">
                <a:latin typeface="Roboto"/>
              </a:rPr>
              <a:t>lerin </a:t>
            </a:r>
            <a:r>
              <a:rPr lang="de-DE" sz="3000" b="1" dirty="0" err="1">
                <a:latin typeface="Roboto"/>
              </a:rPr>
              <a:t>kelimeye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kattığı</a:t>
            </a:r>
            <a:r>
              <a:rPr lang="de-DE" sz="3000" b="1" dirty="0">
                <a:latin typeface="Roboto"/>
              </a:rPr>
              <a:t> anlam </a:t>
            </a:r>
            <a:r>
              <a:rPr lang="de-DE" sz="3000" b="1" dirty="0" err="1">
                <a:latin typeface="Roboto"/>
              </a:rPr>
              <a:t>mantığı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üzerine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duracağız</a:t>
            </a:r>
            <a:r>
              <a:rPr lang="de-DE" sz="3000" b="1" dirty="0">
                <a:latin typeface="Roboto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de-DE" sz="3000" b="1" dirty="0" err="1">
                <a:latin typeface="Roboto"/>
              </a:rPr>
              <a:t>Önce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solidFill>
                  <a:srgbClr val="00B050"/>
                </a:solidFill>
                <a:latin typeface="Roboto"/>
              </a:rPr>
              <a:t>prefix</a:t>
            </a:r>
            <a:r>
              <a:rPr lang="de-DE" sz="3000" b="1" dirty="0" err="1">
                <a:latin typeface="Roboto"/>
              </a:rPr>
              <a:t>leri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genel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bir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bakış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yapacağız</a:t>
            </a:r>
            <a:r>
              <a:rPr lang="de-DE" sz="3000" b="1" dirty="0">
                <a:latin typeface="Roboto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de-DE" sz="3000" b="1" dirty="0">
                <a:latin typeface="Roboto"/>
              </a:rPr>
              <a:t>Sonrasinda </a:t>
            </a:r>
            <a:r>
              <a:rPr lang="de-DE" sz="3000" b="1" dirty="0" err="1">
                <a:solidFill>
                  <a:srgbClr val="00B050"/>
                </a:solidFill>
                <a:latin typeface="Roboto"/>
              </a:rPr>
              <a:t>Präfix</a:t>
            </a:r>
            <a:r>
              <a:rPr lang="de-DE" sz="3000" b="1" dirty="0" err="1">
                <a:latin typeface="Roboto"/>
              </a:rPr>
              <a:t>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tanimi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ve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ayrilabilir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ve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ayrilamaz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fiileri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görecegiz</a:t>
            </a:r>
            <a:r>
              <a:rPr lang="de-DE" sz="3000" b="1" dirty="0">
                <a:latin typeface="Roboto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de-DE" sz="3000" b="1" dirty="0" err="1">
                <a:latin typeface="Roboto"/>
              </a:rPr>
              <a:t>Sonrasında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bolca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örneklerle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konuyu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iyice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pekistireceğiz</a:t>
            </a:r>
            <a:r>
              <a:rPr lang="de-DE" sz="3000" b="1" dirty="0">
                <a:latin typeface="Roboto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3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36" y="279813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giris</a:t>
            </a: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 -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aciklama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Almanca,</a:t>
            </a:r>
            <a:r>
              <a:rPr lang="de-DE" sz="4000" b="1" dirty="0">
                <a:solidFill>
                  <a:srgbClr val="00B050"/>
                </a:solidFill>
                <a:latin typeface="Roboto"/>
              </a:rPr>
              <a:t> </a:t>
            </a:r>
            <a:r>
              <a:rPr lang="de-D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/ önekler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bakımından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zengin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dildir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sifatlar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isimlerde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kullanilabilir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Fakat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en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önemli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işlevi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üzerindedir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çok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öneklerle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birleşerek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anlamlar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kazanmaktadır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almancayi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zengin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dil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yapmaktadir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de-DE" sz="54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3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Almancada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sayısının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>
                <a:highlight>
                  <a:srgbClr val="FFFF00"/>
                </a:highlight>
                <a:latin typeface="Times New Roman" panose="02020603050405020304" pitchFamily="18" charset="0"/>
              </a:rPr>
              <a:t>3205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tir</a:t>
            </a:r>
            <a:r>
              <a:rPr lang="de-DE" sz="4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de-DE" sz="48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4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unlardan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1581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’i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almayan</a:t>
            </a:r>
            <a:r>
              <a:rPr lang="de-DE" sz="4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özelliktedir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iğer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1624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fiilden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ise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önekler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yardımıyla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11356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türetilmektedir</a:t>
            </a:r>
            <a:r>
              <a:rPr lang="de-DE" sz="4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Aktaran</a:t>
            </a:r>
            <a:r>
              <a:rPr lang="de-DE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de-DE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Mungan</a:t>
            </a:r>
            <a:r>
              <a:rPr lang="de-DE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1986: 24; </a:t>
            </a:r>
            <a:r>
              <a:rPr lang="de-DE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Bağatır</a:t>
            </a:r>
            <a:r>
              <a:rPr lang="de-DE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vd</a:t>
            </a:r>
            <a:r>
              <a:rPr lang="de-DE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., 2016: 394). </a:t>
            </a:r>
            <a:endParaRPr lang="de-DE" sz="66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51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sayısı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diğer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sayısından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çok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çok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fazladır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Bu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veri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Almancadaki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40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li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yeri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ve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önemini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bize</a:t>
            </a:r>
            <a:r>
              <a:rPr lang="de-DE" sz="40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net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olarak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göstermektedir</a:t>
            </a:r>
            <a:r>
              <a:rPr lang="de-DE" sz="40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Temel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özellikleri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birbirinden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farklıdır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Bazılarından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onlarca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önekli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türetilirken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bazılarıdan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yalnızca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birkaç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önekli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olusmaktadir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5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Lesen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 fontScale="92500" lnSpcReduction="20000"/>
          </a:bodyPr>
          <a:lstStyle/>
          <a:p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 [liest, las, hat gelesen]: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dijital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giris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sich </a:t>
            </a:r>
            <a:r>
              <a:rPr lang="de-DE" sz="6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6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kitaba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yazıya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vb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alışmak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Birlikte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über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üstünkörü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atlayarak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auf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derlemek,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birleştirmek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okuyup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bitirmek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ayıklamak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2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/>
          </a:bodyPr>
          <a:lstStyle/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okuyarak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ögrenmek</a:t>
            </a:r>
            <a:endParaRPr lang="de-D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Sayac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termometre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dudak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yanlis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nach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konusmacinin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konusma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metninden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takip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edilmesi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Sesli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endParaRPr lang="de-DE" sz="4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19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 lnSpcReduction="10000"/>
          </a:bodyPr>
          <a:lstStyle/>
          <a:p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“lesen”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fiilinin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başına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eklenen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her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farklı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birkaç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anlam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kattığını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düşünürsek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Präfix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önemi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daha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iyi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anlaşılabilir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Almancadaki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bu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durum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anadili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almanca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olanlar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için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şüphesiz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büyük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bir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zenginliktir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.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Ancak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Almancayı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yabancı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dil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olarak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öğrenenler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için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ciddi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bir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zorluk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oluşturabilmektedir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Çünkü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yabancı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kitaplarının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neredeyse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hicbirinde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önekli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yeterince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ele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alındığı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söylenemez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Bunun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sonucu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olarak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Almanca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öğrenenler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genellikle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sınırlı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sayıda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öğrenmektedir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durum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onların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kelime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hazinesini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kısıtlamakta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hem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anlamada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hem de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kendini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ifade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etmede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engeller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ortaya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çıkarmaktadır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İleri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düzeyde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Almanca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öğrenenlerin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bile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çoğunlukla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temel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fiillerle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iletişim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kurmaya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çalıştıkları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ve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önekli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zenginliğinden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yararlanmadıkları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gözlenmektedir</a:t>
            </a:r>
            <a:r>
              <a:rPr lang="de-DE" sz="2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. </a:t>
            </a:r>
            <a:endParaRPr lang="de-DE" sz="54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0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algn="ctr"/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Präfix: önek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77500" lnSpcReduction="20000"/>
          </a:bodyPr>
          <a:lstStyle/>
          <a:p>
            <a:r>
              <a:rPr lang="de-DE" sz="3200" b="1" dirty="0">
                <a:latin typeface="Roboto"/>
              </a:rPr>
              <a:t>Almancada </a:t>
            </a:r>
            <a:r>
              <a:rPr lang="de-DE" sz="3200" b="1" dirty="0" err="1">
                <a:latin typeface="Roboto"/>
              </a:rPr>
              <a:t>fiillerin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bazılarına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PRÄFIX-</a:t>
            </a:r>
            <a:r>
              <a:rPr lang="de-DE" sz="3200" b="1" dirty="0" err="1">
                <a:latin typeface="Roboto"/>
              </a:rPr>
              <a:t>önek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gelebilirken</a:t>
            </a:r>
            <a:r>
              <a:rPr lang="de-DE" sz="3200" b="1" dirty="0">
                <a:latin typeface="Roboto"/>
              </a:rPr>
              <a:t>, </a:t>
            </a:r>
            <a:r>
              <a:rPr lang="de-DE" sz="3200" b="1" dirty="0" err="1">
                <a:latin typeface="Roboto"/>
              </a:rPr>
              <a:t>bazılarına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ek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gelmez</a:t>
            </a:r>
            <a:r>
              <a:rPr lang="de-DE" sz="3200" b="1" dirty="0">
                <a:latin typeface="Roboto"/>
              </a:rPr>
              <a:t>. </a:t>
            </a:r>
          </a:p>
          <a:p>
            <a:pPr marL="0" indent="0">
              <a:buNone/>
            </a:pPr>
            <a:endParaRPr lang="de-DE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de-DE" sz="3200" b="1" dirty="0">
                <a:solidFill>
                  <a:srgbClr val="00B050"/>
                </a:solidFill>
                <a:latin typeface="Roboto"/>
              </a:rPr>
              <a:t>Präfix </a:t>
            </a:r>
            <a:r>
              <a:rPr lang="de-DE" sz="3200" b="1" dirty="0" err="1">
                <a:latin typeface="Roboto"/>
              </a:rPr>
              <a:t>yani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önek</a:t>
            </a:r>
            <a:r>
              <a:rPr lang="de-DE" sz="3200" b="1" dirty="0">
                <a:latin typeface="Roboto"/>
              </a:rPr>
              <a:t> -</a:t>
            </a:r>
            <a:r>
              <a:rPr lang="de-DE" sz="3200" b="1" dirty="0" err="1">
                <a:latin typeface="Roboto"/>
              </a:rPr>
              <a:t>daha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öncede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söyledigimiz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gibi</a:t>
            </a:r>
            <a:r>
              <a:rPr lang="de-DE" sz="3200" b="1" dirty="0">
                <a:latin typeface="Roboto"/>
              </a:rPr>
              <a:t>-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bir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fiilin</a:t>
            </a:r>
            <a:r>
              <a:rPr lang="de-DE" sz="3200" b="1" dirty="0">
                <a:latin typeface="Roboto"/>
              </a:rPr>
              <a:t>, </a:t>
            </a:r>
            <a:r>
              <a:rPr lang="de-DE" sz="3200" b="1" dirty="0" err="1">
                <a:latin typeface="Roboto"/>
              </a:rPr>
              <a:t>ismin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ya</a:t>
            </a:r>
            <a:r>
              <a:rPr lang="de-DE" sz="3200" b="1" dirty="0">
                <a:latin typeface="Roboto"/>
              </a:rPr>
              <a:t> da </a:t>
            </a:r>
            <a:r>
              <a:rPr lang="de-DE" sz="3200" b="1" dirty="0" err="1">
                <a:latin typeface="Roboto"/>
              </a:rPr>
              <a:t>sıfatın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önüne</a:t>
            </a:r>
            <a:r>
              <a:rPr lang="de-DE" sz="3200" b="1" dirty="0">
                <a:latin typeface="Roboto"/>
              </a:rPr>
              <a:t> gelen </a:t>
            </a:r>
            <a:r>
              <a:rPr lang="de-DE" sz="3200" b="1" dirty="0" err="1">
                <a:latin typeface="Roboto"/>
              </a:rPr>
              <a:t>eklerdir</a:t>
            </a:r>
            <a:r>
              <a:rPr lang="de-DE" sz="3200" b="1" dirty="0">
                <a:latin typeface="Roboto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Önekler;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isim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sifat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gibi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sözcük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türlerinin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başına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eklenerek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anlamca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farklı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sözcük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türlerinin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oluşturulmasında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görev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alan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dilsel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araçlardır</a:t>
            </a: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el-GR" sz="23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β</a:t>
            </a:r>
            <a:r>
              <a:rPr lang="de-DE" sz="23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mann</a:t>
            </a:r>
            <a:r>
              <a:rPr lang="de-DE" sz="23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2002: 528). </a:t>
            </a:r>
            <a:endParaRPr lang="de-DE" sz="3600" b="1" dirty="0">
              <a:latin typeface="Roboto"/>
            </a:endParaRPr>
          </a:p>
          <a:p>
            <a:pPr>
              <a:spcAft>
                <a:spcPts val="1200"/>
              </a:spcAft>
            </a:pPr>
            <a:r>
              <a:rPr lang="de-DE" sz="3200" b="1" dirty="0">
                <a:solidFill>
                  <a:srgbClr val="00B050"/>
                </a:solidFill>
                <a:latin typeface="Roboto"/>
              </a:rPr>
              <a:t>das Präfix: </a:t>
            </a:r>
            <a:r>
              <a:rPr lang="de-DE" sz="3200" b="1" dirty="0" err="1">
                <a:solidFill>
                  <a:srgbClr val="00B050"/>
                </a:solidFill>
                <a:latin typeface="Roboto"/>
              </a:rPr>
              <a:t>önek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 / das Suffix: </a:t>
            </a:r>
            <a:r>
              <a:rPr lang="de-DE" sz="3200" b="1" dirty="0" err="1">
                <a:solidFill>
                  <a:srgbClr val="00B050"/>
                </a:solidFill>
                <a:latin typeface="Roboto"/>
              </a:rPr>
              <a:t>sonek</a:t>
            </a:r>
            <a:endParaRPr lang="de-DE" sz="3200" b="1" dirty="0">
              <a:latin typeface="Roboto"/>
            </a:endParaRPr>
          </a:p>
          <a:p>
            <a:pPr>
              <a:spcAft>
                <a:spcPts val="1200"/>
              </a:spcAft>
            </a:pPr>
            <a:endParaRPr lang="de-DE" sz="3200" b="1" dirty="0">
              <a:latin typeface="Roboto"/>
            </a:endParaRPr>
          </a:p>
          <a:p>
            <a:pPr>
              <a:spcAft>
                <a:spcPts val="1200"/>
              </a:spcAft>
            </a:pPr>
            <a:r>
              <a:rPr lang="de-DE" sz="3200" b="1" dirty="0" err="1">
                <a:latin typeface="Roboto"/>
              </a:rPr>
              <a:t>Fiil</a:t>
            </a:r>
            <a:r>
              <a:rPr lang="de-DE" sz="3200" b="1" dirty="0">
                <a:latin typeface="Roboto"/>
              </a:rPr>
              <a:t>				</a:t>
            </a:r>
            <a:r>
              <a:rPr lang="de-DE" sz="3200" b="1" dirty="0" err="1">
                <a:latin typeface="Roboto"/>
              </a:rPr>
              <a:t>isim</a:t>
            </a:r>
            <a:r>
              <a:rPr lang="de-DE" sz="3200" b="1" dirty="0">
                <a:latin typeface="Roboto"/>
              </a:rPr>
              <a:t>				</a:t>
            </a:r>
            <a:r>
              <a:rPr lang="de-DE" sz="3200" b="1" dirty="0" err="1">
                <a:latin typeface="Roboto"/>
              </a:rPr>
              <a:t>sifat</a:t>
            </a:r>
            <a:endParaRPr lang="de-DE" sz="3200" b="1" dirty="0">
              <a:latin typeface="Roboto"/>
            </a:endParaRPr>
          </a:p>
          <a:p>
            <a:pPr>
              <a:spcAft>
                <a:spcPts val="1200"/>
              </a:spcAft>
            </a:pPr>
            <a:r>
              <a:rPr lang="de-DE" sz="3200" b="1" dirty="0">
                <a:latin typeface="Roboto"/>
              </a:rPr>
              <a:t>an-sehen			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An-verwandte</a:t>
            </a:r>
            <a:r>
              <a:rPr lang="de-DE" sz="3200" b="1" dirty="0">
                <a:latin typeface="Roboto"/>
              </a:rPr>
              <a:t> 		</a:t>
            </a:r>
            <a:r>
              <a:rPr lang="de-DE" sz="3200" b="1" dirty="0" err="1">
                <a:latin typeface="Roboto"/>
              </a:rPr>
              <a:t>un</a:t>
            </a:r>
            <a:r>
              <a:rPr lang="de-DE" sz="3200" b="1" dirty="0">
                <a:latin typeface="Roboto"/>
              </a:rPr>
              <a:t>-recht</a:t>
            </a:r>
          </a:p>
          <a:p>
            <a:endParaRPr lang="de-DE" sz="32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57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596" y="569397"/>
            <a:ext cx="565799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verben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chemeClr val="accent1"/>
                </a:solidFill>
                <a:latin typeface="Roboto"/>
              </a:rPr>
              <a:t>Örnek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verecek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olursak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: sehen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bakmak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/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görmek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anlamındayken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, ansehen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dikkatlice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bakmak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gelmektedir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</a:t>
            </a: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200" b="1" dirty="0">
                <a:latin typeface="Roboto"/>
              </a:rPr>
              <a:t>Ich sehe vo</a:t>
            </a:r>
            <a:r>
              <a:rPr lang="de-DE" sz="3200" b="1" dirty="0">
                <a:solidFill>
                  <a:srgbClr val="00B0F0"/>
                </a:solidFill>
                <a:latin typeface="Roboto"/>
              </a:rPr>
              <a:t>m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>
                <a:solidFill>
                  <a:srgbClr val="00B0F0"/>
                </a:solidFill>
                <a:latin typeface="Roboto"/>
              </a:rPr>
              <a:t>Balkon</a:t>
            </a:r>
            <a:r>
              <a:rPr lang="de-DE" sz="3200" b="1" dirty="0">
                <a:latin typeface="Roboto"/>
              </a:rPr>
              <a:t>.</a:t>
            </a:r>
          </a:p>
          <a:p>
            <a:r>
              <a:rPr lang="de-DE" sz="1900" b="1" dirty="0" err="1">
                <a:latin typeface="Roboto"/>
              </a:rPr>
              <a:t>Balkondan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bakıyorum</a:t>
            </a:r>
            <a:r>
              <a:rPr lang="de-DE" sz="1900" b="1" dirty="0">
                <a:latin typeface="Roboto"/>
              </a:rPr>
              <a:t>.</a:t>
            </a:r>
          </a:p>
          <a:p>
            <a:endParaRPr lang="de-DE" sz="3200" b="1" dirty="0">
              <a:latin typeface="Roboto"/>
            </a:endParaRPr>
          </a:p>
          <a:p>
            <a:r>
              <a:rPr lang="de-DE" sz="3200" b="1" dirty="0">
                <a:latin typeface="Roboto"/>
              </a:rPr>
              <a:t>Darf ich Ihr 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Ticket</a:t>
            </a:r>
            <a:r>
              <a:rPr lang="de-DE" sz="3200" b="1" dirty="0">
                <a:latin typeface="Roboto"/>
              </a:rPr>
              <a:t> ansehen? </a:t>
            </a:r>
          </a:p>
          <a:p>
            <a:r>
              <a:rPr lang="de-DE" sz="1900" b="1" dirty="0" err="1">
                <a:latin typeface="Roboto"/>
              </a:rPr>
              <a:t>Biletinize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bakabilir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miyim</a:t>
            </a:r>
            <a:r>
              <a:rPr lang="de-DE" sz="1900" b="1" dirty="0">
                <a:latin typeface="Roboto"/>
              </a:rPr>
              <a:t>?</a:t>
            </a:r>
          </a:p>
          <a:p>
            <a:endParaRPr lang="de-DE" sz="19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8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Nomen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rgbClr val="00B050"/>
                </a:solidFill>
                <a:latin typeface="Roboto"/>
              </a:rPr>
              <a:t>Örnek: 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Verwandte</a:t>
            </a:r>
            <a:r>
              <a:rPr lang="de-DE" sz="3200" b="1" dirty="0">
                <a:latin typeface="Roboto"/>
              </a:rPr>
              <a:t>: </a:t>
            </a:r>
            <a:r>
              <a:rPr lang="de-DE" sz="3200" b="1" dirty="0" err="1">
                <a:latin typeface="Roboto"/>
              </a:rPr>
              <a:t>akraba</a:t>
            </a:r>
            <a:r>
              <a:rPr lang="de-DE" sz="3200" b="1" dirty="0">
                <a:latin typeface="Roboto"/>
              </a:rPr>
              <a:t> / 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Anverwandte</a:t>
            </a:r>
            <a:r>
              <a:rPr lang="de-DE" sz="3200" b="1" dirty="0">
                <a:latin typeface="Roboto"/>
              </a:rPr>
              <a:t>: </a:t>
            </a:r>
            <a:r>
              <a:rPr lang="de-DE" sz="3200" b="1" dirty="0" err="1">
                <a:latin typeface="Roboto"/>
              </a:rPr>
              <a:t>yakin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akraba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anlamina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 err="1">
                <a:latin typeface="Roboto"/>
              </a:rPr>
              <a:t>gelmektedir</a:t>
            </a:r>
            <a:endParaRPr lang="de-DE" sz="3200" b="1" dirty="0">
              <a:latin typeface="Roboto"/>
            </a:endParaRP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200" b="1" dirty="0">
                <a:latin typeface="Roboto"/>
              </a:rPr>
              <a:t>Alle mein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e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Verwandten</a:t>
            </a:r>
            <a:r>
              <a:rPr lang="de-DE" sz="3200" b="1" dirty="0">
                <a:latin typeface="Roboto"/>
              </a:rPr>
              <a:t> leben in dies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er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Stadt</a:t>
            </a:r>
            <a:r>
              <a:rPr lang="de-DE" sz="3200" b="1" dirty="0">
                <a:latin typeface="Roboto"/>
              </a:rPr>
              <a:t>. </a:t>
            </a:r>
          </a:p>
          <a:p>
            <a:r>
              <a:rPr lang="de-DE" sz="1900" b="1" dirty="0" err="1">
                <a:latin typeface="Roboto"/>
              </a:rPr>
              <a:t>Bütün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akrabalarım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bu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şehirde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yaşıyor</a:t>
            </a:r>
            <a:r>
              <a:rPr lang="de-DE" sz="1900" b="1" dirty="0">
                <a:latin typeface="Roboto"/>
              </a:rPr>
              <a:t>.</a:t>
            </a:r>
          </a:p>
          <a:p>
            <a:endParaRPr lang="de-DE" sz="3200" b="1" dirty="0">
              <a:latin typeface="Roboto"/>
            </a:endParaRPr>
          </a:p>
          <a:p>
            <a:r>
              <a:rPr lang="de-DE" sz="3200" b="1" dirty="0">
                <a:latin typeface="Roboto"/>
              </a:rPr>
              <a:t>Alle mein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e</a:t>
            </a:r>
            <a:r>
              <a:rPr lang="de-DE" sz="3200" b="1" dirty="0">
                <a:latin typeface="Roboto"/>
              </a:rPr>
              <a:t> 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Anverwandten</a:t>
            </a:r>
            <a:r>
              <a:rPr lang="de-DE" sz="3200" b="1" dirty="0">
                <a:latin typeface="Roboto"/>
              </a:rPr>
              <a:t> sind tot. </a:t>
            </a:r>
          </a:p>
          <a:p>
            <a:r>
              <a:rPr lang="de-DE" sz="1900" b="1" dirty="0" err="1">
                <a:latin typeface="Roboto"/>
              </a:rPr>
              <a:t>Tüm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yakin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akrabalarım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öldü</a:t>
            </a:r>
            <a:r>
              <a:rPr lang="de-DE" sz="1900" b="1" dirty="0">
                <a:latin typeface="Roboto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51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verben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chemeClr val="accent1"/>
                </a:solidFill>
                <a:latin typeface="Roboto"/>
              </a:rPr>
              <a:t>Örnek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verecek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olursak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: sehen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görmek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anlamındayken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, aussehen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görünmek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gelmektedir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</a:t>
            </a: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200" b="1" dirty="0">
                <a:latin typeface="Roboto"/>
              </a:rPr>
              <a:t>Ich sehe ein</a:t>
            </a:r>
            <a:r>
              <a:rPr lang="de-DE" sz="3200" b="1" dirty="0">
                <a:solidFill>
                  <a:srgbClr val="FF0000"/>
                </a:solidFill>
                <a:latin typeface="Roboto"/>
              </a:rPr>
              <a:t>e Frau</a:t>
            </a:r>
            <a:r>
              <a:rPr lang="de-DE" sz="3200" b="1" dirty="0">
                <a:latin typeface="Roboto"/>
              </a:rPr>
              <a:t>.</a:t>
            </a:r>
          </a:p>
          <a:p>
            <a:r>
              <a:rPr lang="de-DE" b="1" dirty="0">
                <a:latin typeface="Roboto"/>
              </a:rPr>
              <a:t>Bir </a:t>
            </a:r>
            <a:r>
              <a:rPr lang="de-DE" b="1" dirty="0" err="1">
                <a:latin typeface="Roboto"/>
              </a:rPr>
              <a:t>kadın</a:t>
            </a:r>
            <a:r>
              <a:rPr lang="de-DE" b="1" dirty="0">
                <a:latin typeface="Roboto"/>
              </a:rPr>
              <a:t> </a:t>
            </a:r>
            <a:r>
              <a:rPr lang="de-DE" b="1" dirty="0" err="1">
                <a:latin typeface="Roboto"/>
              </a:rPr>
              <a:t>görüyorum</a:t>
            </a:r>
            <a:r>
              <a:rPr lang="de-DE" b="1" dirty="0">
                <a:latin typeface="Roboto"/>
              </a:rPr>
              <a:t>.</a:t>
            </a:r>
          </a:p>
          <a:p>
            <a:endParaRPr lang="de-DE" b="1" dirty="0">
              <a:latin typeface="Roboto"/>
            </a:endParaRPr>
          </a:p>
          <a:p>
            <a:r>
              <a:rPr lang="de-DE" sz="3200" b="1" dirty="0">
                <a:solidFill>
                  <a:srgbClr val="FF0000"/>
                </a:solidFill>
                <a:latin typeface="Roboto"/>
              </a:rPr>
              <a:t>Die Frau </a:t>
            </a:r>
            <a:r>
              <a:rPr lang="de-DE" sz="3200" b="1" dirty="0">
                <a:latin typeface="Roboto"/>
              </a:rPr>
              <a:t>sieht sehr aufgeregt aus.</a:t>
            </a:r>
          </a:p>
          <a:p>
            <a:r>
              <a:rPr lang="de-DE" sz="1900" b="1" dirty="0" err="1">
                <a:latin typeface="Roboto"/>
              </a:rPr>
              <a:t>Kadın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çok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heyecanlı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görünüyor</a:t>
            </a:r>
            <a:r>
              <a:rPr lang="de-DE" sz="1900" b="1" dirty="0">
                <a:latin typeface="Roboto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45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Adjektiv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chemeClr val="accent1"/>
                </a:solidFill>
                <a:latin typeface="Roboto"/>
              </a:rPr>
              <a:t>Örnek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verecek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olursak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: recht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sifati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hakli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anlamındayken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, unrecht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sifati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haksiz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anlamına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gelmektedir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</a:t>
            </a: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200" b="1" dirty="0">
                <a:latin typeface="Roboto"/>
              </a:rPr>
              <a:t>ich weiß, dass ich </a:t>
            </a:r>
            <a:r>
              <a:rPr lang="de-DE" sz="3200" b="1" u="sng" dirty="0">
                <a:latin typeface="Roboto"/>
              </a:rPr>
              <a:t>recht</a:t>
            </a:r>
            <a:r>
              <a:rPr lang="de-DE" sz="3200" b="1" dirty="0">
                <a:latin typeface="Roboto"/>
              </a:rPr>
              <a:t> habe. </a:t>
            </a:r>
          </a:p>
          <a:p>
            <a:r>
              <a:rPr lang="de-DE" sz="1900" b="1" dirty="0" err="1">
                <a:latin typeface="Roboto"/>
              </a:rPr>
              <a:t>Haklı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olduğumu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biliyorum</a:t>
            </a:r>
            <a:r>
              <a:rPr lang="de-DE" sz="1900" b="1" dirty="0">
                <a:latin typeface="Roboto"/>
              </a:rPr>
              <a:t>.</a:t>
            </a: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200" b="1" dirty="0">
                <a:solidFill>
                  <a:srgbClr val="FF0000"/>
                </a:solidFill>
                <a:latin typeface="Roboto"/>
              </a:rPr>
              <a:t>Die Abwesenden</a:t>
            </a:r>
            <a:r>
              <a:rPr lang="de-DE" sz="3200" b="1" dirty="0">
                <a:latin typeface="Roboto"/>
              </a:rPr>
              <a:t> haben immer </a:t>
            </a:r>
            <a:r>
              <a:rPr lang="de-DE" sz="3200" b="1" u="sng" dirty="0">
                <a:latin typeface="Roboto"/>
              </a:rPr>
              <a:t>unrecht</a:t>
            </a:r>
            <a:r>
              <a:rPr lang="de-DE" sz="3200" b="1" dirty="0">
                <a:latin typeface="Roboto"/>
              </a:rPr>
              <a:t>. </a:t>
            </a:r>
          </a:p>
          <a:p>
            <a:r>
              <a:rPr lang="de-DE" sz="1900" b="1" dirty="0" err="1">
                <a:latin typeface="Roboto"/>
              </a:rPr>
              <a:t>Mevcut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olmayanlar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daima</a:t>
            </a:r>
            <a:r>
              <a:rPr lang="de-DE" sz="1900" b="1" dirty="0">
                <a:latin typeface="Roboto"/>
              </a:rPr>
              <a:t> </a:t>
            </a:r>
            <a:r>
              <a:rPr lang="de-DE" sz="1900" b="1" dirty="0" err="1">
                <a:latin typeface="Roboto"/>
              </a:rPr>
              <a:t>haksızdır</a:t>
            </a:r>
            <a:r>
              <a:rPr lang="de-DE" sz="1900" b="1" dirty="0">
                <a:latin typeface="Roboto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71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verben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Bazı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(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Präfix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ler) önekler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fiillerden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ayrılabilirken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,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bazıları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ise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ayrılamazlar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ve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biz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bu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tür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rgbClr val="002060"/>
                </a:solidFill>
                <a:latin typeface="Roboto"/>
              </a:rPr>
              <a:t>fiiillere</a:t>
            </a:r>
            <a:r>
              <a:rPr lang="de-DE" sz="3200" b="1" dirty="0">
                <a:solidFill>
                  <a:srgbClr val="002060"/>
                </a:solidFill>
                <a:latin typeface="Roboto"/>
              </a:rPr>
              <a:t>: </a:t>
            </a:r>
          </a:p>
          <a:p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ayrılabilen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(</a:t>
            </a:r>
            <a:r>
              <a:rPr lang="de-DE" sz="32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Trennbare Verben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)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ve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</a:p>
          <a:p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ayrılamayan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(</a:t>
            </a:r>
            <a:r>
              <a:rPr lang="de-DE" sz="32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Verben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)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fiiller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diyoruz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</a:t>
            </a: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  <a:p>
            <a:r>
              <a:rPr lang="sv-SE" sz="3200" b="1" dirty="0">
                <a:latin typeface="Roboto"/>
              </a:rPr>
              <a:t>NOT: Hem ayrılabilir hem de ayrılmaz olabilen önekler de mevcuttur.</a:t>
            </a:r>
            <a:endParaRPr lang="de-DE" sz="32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51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rgbClr val="00B050"/>
                </a:solidFill>
                <a:latin typeface="Roboto"/>
              </a:rPr>
              <a:t>an/rufen:</a:t>
            </a:r>
          </a:p>
          <a:p>
            <a:r>
              <a:rPr lang="de-DE" sz="3200" b="1" dirty="0">
                <a:latin typeface="Roboto"/>
              </a:rPr>
              <a:t>Ich rufe dich später an. </a:t>
            </a:r>
          </a:p>
          <a:p>
            <a:r>
              <a:rPr lang="de-DE" sz="1800" b="1" dirty="0" err="1">
                <a:latin typeface="Roboto"/>
              </a:rPr>
              <a:t>Seni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sonra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arayacağım</a:t>
            </a:r>
            <a:r>
              <a:rPr lang="de-DE" sz="1800" b="1" dirty="0">
                <a:latin typeface="Roboto"/>
              </a:rPr>
              <a:t>.</a:t>
            </a:r>
          </a:p>
          <a:p>
            <a:endParaRPr lang="de-DE" sz="1800" b="1" dirty="0">
              <a:latin typeface="Roboto"/>
            </a:endParaRPr>
          </a:p>
          <a:p>
            <a:r>
              <a:rPr lang="de-DE" sz="3200" b="1" dirty="0">
                <a:solidFill>
                  <a:srgbClr val="00B050"/>
                </a:solidFill>
                <a:latin typeface="Roboto"/>
              </a:rPr>
              <a:t>ein/laden: </a:t>
            </a:r>
          </a:p>
          <a:p>
            <a:r>
              <a:rPr lang="de-DE" sz="3200" b="1" dirty="0">
                <a:latin typeface="Roboto"/>
              </a:rPr>
              <a:t>Ich lade dich zu mein</a:t>
            </a:r>
            <a:r>
              <a:rPr lang="de-DE" sz="3200" b="1" dirty="0">
                <a:solidFill>
                  <a:srgbClr val="00B0F0"/>
                </a:solidFill>
                <a:latin typeface="Roboto"/>
              </a:rPr>
              <a:t>em Geburtstag </a:t>
            </a:r>
            <a:r>
              <a:rPr lang="de-DE" sz="3200" b="1" dirty="0">
                <a:latin typeface="Roboto"/>
              </a:rPr>
              <a:t>ein.</a:t>
            </a:r>
          </a:p>
          <a:p>
            <a:r>
              <a:rPr lang="de-DE" sz="2000" b="1" dirty="0" err="1">
                <a:latin typeface="Roboto"/>
              </a:rPr>
              <a:t>Seni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doğum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günüme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davet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ediyorum</a:t>
            </a:r>
            <a:r>
              <a:rPr lang="de-DE" sz="2000" b="1" dirty="0">
                <a:latin typeface="Roboto"/>
              </a:rPr>
              <a:t>.</a:t>
            </a:r>
            <a:endParaRPr lang="de-DE" sz="2000" b="1" dirty="0">
              <a:solidFill>
                <a:schemeClr val="accent1"/>
              </a:solidFill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76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chemeClr val="accent2"/>
                </a:solidFill>
                <a:latin typeface="Roboto"/>
              </a:rPr>
              <a:t>gehören: </a:t>
            </a:r>
          </a:p>
          <a:p>
            <a:r>
              <a:rPr lang="de-DE" sz="3200" b="1" dirty="0">
                <a:latin typeface="Roboto"/>
              </a:rPr>
              <a:t>Gehört der </a:t>
            </a:r>
            <a:r>
              <a:rPr lang="de-DE" sz="3200" b="1" dirty="0">
                <a:solidFill>
                  <a:srgbClr val="00B0F0"/>
                </a:solidFill>
                <a:latin typeface="Roboto"/>
              </a:rPr>
              <a:t>Stuhl</a:t>
            </a:r>
            <a:r>
              <a:rPr lang="de-DE" sz="3200" b="1" dirty="0">
                <a:latin typeface="Roboto"/>
              </a:rPr>
              <a:t> dir?</a:t>
            </a:r>
          </a:p>
          <a:p>
            <a:r>
              <a:rPr lang="de-DE" sz="2000" b="1" dirty="0" err="1">
                <a:latin typeface="Roboto"/>
              </a:rPr>
              <a:t>Sandalye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senin</a:t>
            </a:r>
            <a:r>
              <a:rPr lang="de-DE" sz="2000" b="1" dirty="0">
                <a:latin typeface="Roboto"/>
              </a:rPr>
              <a:t> mi?</a:t>
            </a:r>
          </a:p>
          <a:p>
            <a:endParaRPr lang="de-DE" sz="2000" b="1" dirty="0">
              <a:latin typeface="Roboto"/>
            </a:endParaRPr>
          </a:p>
          <a:p>
            <a:r>
              <a:rPr lang="de-DE" sz="3200" b="1" dirty="0">
                <a:solidFill>
                  <a:schemeClr val="accent2"/>
                </a:solidFill>
                <a:latin typeface="Roboto"/>
              </a:rPr>
              <a:t>bestellen:</a:t>
            </a:r>
            <a:r>
              <a:rPr lang="de-DE" sz="3200" b="1" dirty="0">
                <a:solidFill>
                  <a:srgbClr val="00B050"/>
                </a:solidFill>
                <a:latin typeface="Roboto"/>
              </a:rPr>
              <a:t> </a:t>
            </a:r>
          </a:p>
          <a:p>
            <a:r>
              <a:rPr lang="de-DE" sz="3200" b="1" dirty="0">
                <a:latin typeface="Roboto"/>
              </a:rPr>
              <a:t>Wer hat </a:t>
            </a:r>
            <a:r>
              <a:rPr lang="de-DE" sz="3200" b="1" dirty="0">
                <a:solidFill>
                  <a:srgbClr val="00B0F0"/>
                </a:solidFill>
                <a:latin typeface="Roboto"/>
              </a:rPr>
              <a:t>den Kaffee </a:t>
            </a:r>
            <a:r>
              <a:rPr lang="de-DE" sz="3200" b="1" dirty="0">
                <a:latin typeface="Roboto"/>
              </a:rPr>
              <a:t>bestellt?</a:t>
            </a:r>
          </a:p>
          <a:p>
            <a:r>
              <a:rPr lang="de-DE" sz="2000" b="1" dirty="0" err="1">
                <a:latin typeface="Roboto"/>
              </a:rPr>
              <a:t>Kahveyi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kim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sipariş</a:t>
            </a:r>
            <a:r>
              <a:rPr lang="de-DE" sz="2000" b="1" dirty="0">
                <a:latin typeface="Roboto"/>
              </a:rPr>
              <a:t> </a:t>
            </a:r>
            <a:r>
              <a:rPr lang="de-DE" sz="2000" b="1" dirty="0" err="1">
                <a:latin typeface="Roboto"/>
              </a:rPr>
              <a:t>etti</a:t>
            </a:r>
            <a:r>
              <a:rPr lang="de-DE" sz="2000" b="1" dirty="0">
                <a:latin typeface="Roboto"/>
              </a:rPr>
              <a:t>?</a:t>
            </a:r>
            <a:endParaRPr lang="de-DE" sz="2000" b="1" dirty="0">
              <a:solidFill>
                <a:schemeClr val="accent1"/>
              </a:solidFill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30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32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Präfixe, die sowohl trennbar als auch untrennbar sein können</a:t>
            </a:r>
            <a:endParaRPr lang="de-DE" sz="32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6"/>
            <a:ext cx="11716719" cy="5000285"/>
          </a:xfrm>
        </p:spPr>
        <p:txBody>
          <a:bodyPr>
            <a:normAutofit/>
          </a:bodyPr>
          <a:lstStyle/>
          <a:p>
            <a:pPr algn="l"/>
            <a:r>
              <a:rPr lang="de-DE" sz="3000" b="1" dirty="0">
                <a:latin typeface="Roboto"/>
              </a:rPr>
              <a:t>Trennbar</a:t>
            </a:r>
            <a:r>
              <a:rPr lang="de-DE" sz="3000" b="1" dirty="0">
                <a:solidFill>
                  <a:srgbClr val="FF0000"/>
                </a:solidFill>
                <a:latin typeface="Roboto"/>
              </a:rPr>
              <a:t>e</a:t>
            </a:r>
            <a:r>
              <a:rPr lang="de-DE" sz="3000" b="1" dirty="0">
                <a:latin typeface="Roboto"/>
              </a:rPr>
              <a:t> oder nicht trennbar</a:t>
            </a:r>
            <a:r>
              <a:rPr lang="de-DE" sz="3000" b="1" dirty="0">
                <a:solidFill>
                  <a:srgbClr val="FF0000"/>
                </a:solidFill>
                <a:latin typeface="Roboto"/>
              </a:rPr>
              <a:t>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r>
              <a:rPr lang="de-DE" sz="30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e</a:t>
            </a:r>
          </a:p>
          <a:p>
            <a:pPr algn="l"/>
            <a:r>
              <a:rPr lang="de-DE" sz="3000" b="1" dirty="0">
                <a:latin typeface="Roboto"/>
              </a:rPr>
              <a:t>Die Präfixe </a:t>
            </a:r>
          </a:p>
          <a:p>
            <a:pPr algn="l"/>
            <a:r>
              <a:rPr lang="de-DE" sz="3000" b="1" dirty="0">
                <a:latin typeface="Roboto"/>
              </a:rPr>
              <a:t>durch-, </a:t>
            </a:r>
          </a:p>
          <a:p>
            <a:pPr algn="l"/>
            <a:r>
              <a:rPr lang="de-DE" sz="3000" b="1" dirty="0">
                <a:latin typeface="Roboto"/>
              </a:rPr>
              <a:t>über-, </a:t>
            </a:r>
          </a:p>
          <a:p>
            <a:pPr algn="l"/>
            <a:r>
              <a:rPr lang="de-DE" sz="3000" b="1" dirty="0">
                <a:latin typeface="Roboto"/>
              </a:rPr>
              <a:t>unter-, </a:t>
            </a:r>
          </a:p>
          <a:p>
            <a:pPr algn="l"/>
            <a:r>
              <a:rPr lang="de-DE" sz="3000" b="1" dirty="0">
                <a:latin typeface="Roboto"/>
              </a:rPr>
              <a:t>um-, </a:t>
            </a:r>
          </a:p>
          <a:p>
            <a:pPr algn="l"/>
            <a:r>
              <a:rPr lang="de-DE" sz="3000" b="1" dirty="0">
                <a:latin typeface="Roboto"/>
              </a:rPr>
              <a:t>wieder </a:t>
            </a:r>
          </a:p>
          <a:p>
            <a:pPr algn="l"/>
            <a:r>
              <a:rPr lang="de-DE" sz="3000" b="1" dirty="0">
                <a:latin typeface="Roboto"/>
              </a:rPr>
              <a:t>wider- sind je nach Verb trennbar oder nicht trennbar.</a:t>
            </a:r>
          </a:p>
          <a:p>
            <a:pPr algn="l"/>
            <a:r>
              <a:rPr lang="de-DE" sz="1400" b="1" dirty="0">
                <a:latin typeface="Roboto"/>
              </a:rPr>
              <a:t>Ayrılabilir veya </a:t>
            </a:r>
            <a:r>
              <a:rPr lang="de-DE" sz="1400" b="1" dirty="0" err="1">
                <a:latin typeface="Roboto"/>
              </a:rPr>
              <a:t>ayrılamaz</a:t>
            </a:r>
            <a:r>
              <a:rPr lang="de-DE" sz="1400" b="1" dirty="0">
                <a:latin typeface="Roboto"/>
              </a:rPr>
              <a:t> önekler: Durch-, über-, unter-, um-, wieder und wider- </a:t>
            </a:r>
            <a:r>
              <a:rPr lang="de-DE" sz="1400" b="1" dirty="0" err="1">
                <a:latin typeface="Roboto"/>
              </a:rPr>
              <a:t>önekleri</a:t>
            </a:r>
            <a:r>
              <a:rPr lang="de-DE" sz="1400" b="1" dirty="0">
                <a:latin typeface="Roboto"/>
              </a:rPr>
              <a:t> </a:t>
            </a:r>
            <a:r>
              <a:rPr lang="de-DE" sz="1400" b="1" dirty="0" err="1">
                <a:latin typeface="Roboto"/>
              </a:rPr>
              <a:t>fiile</a:t>
            </a:r>
            <a:r>
              <a:rPr lang="de-DE" sz="1400" b="1" dirty="0">
                <a:latin typeface="Roboto"/>
              </a:rPr>
              <a:t> </a:t>
            </a:r>
            <a:r>
              <a:rPr lang="de-DE" sz="1400" b="1" dirty="0" err="1">
                <a:latin typeface="Roboto"/>
              </a:rPr>
              <a:t>bağlı</a:t>
            </a:r>
            <a:r>
              <a:rPr lang="de-DE" sz="1400" b="1" dirty="0">
                <a:latin typeface="Roboto"/>
              </a:rPr>
              <a:t> </a:t>
            </a:r>
            <a:r>
              <a:rPr lang="de-DE" sz="1400" b="1" dirty="0" err="1">
                <a:latin typeface="Roboto"/>
              </a:rPr>
              <a:t>olarak</a:t>
            </a:r>
            <a:r>
              <a:rPr lang="de-DE" sz="1400" b="1" dirty="0">
                <a:latin typeface="Roboto"/>
              </a:rPr>
              <a:t> </a:t>
            </a:r>
            <a:r>
              <a:rPr lang="de-DE" sz="1400" b="1" dirty="0" err="1">
                <a:latin typeface="Roboto"/>
              </a:rPr>
              <a:t>ayrılabilir</a:t>
            </a:r>
            <a:r>
              <a:rPr lang="de-DE" sz="1400" b="1" dirty="0">
                <a:latin typeface="Roboto"/>
              </a:rPr>
              <a:t> veya </a:t>
            </a:r>
            <a:r>
              <a:rPr lang="de-DE" sz="1400" b="1" dirty="0" err="1">
                <a:latin typeface="Roboto"/>
              </a:rPr>
              <a:t>ayrılamaz</a:t>
            </a:r>
            <a:r>
              <a:rPr lang="de-DE" sz="1400" b="1" dirty="0">
                <a:latin typeface="Roboto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6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32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Präfixe, die sowohl trennbar als auch untrennbar sein können</a:t>
            </a:r>
            <a:endParaRPr lang="de-DE" sz="32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6"/>
            <a:ext cx="11716719" cy="5000285"/>
          </a:xfrm>
        </p:spPr>
        <p:txBody>
          <a:bodyPr>
            <a:normAutofit/>
          </a:bodyPr>
          <a:lstStyle/>
          <a:p>
            <a:pPr algn="l"/>
            <a:r>
              <a:rPr lang="de-DE" sz="3000" b="1" dirty="0">
                <a:solidFill>
                  <a:srgbClr val="FF0000"/>
                </a:solidFill>
                <a:latin typeface="Roboto"/>
              </a:rPr>
              <a:t>Achtung</a:t>
            </a:r>
            <a:r>
              <a:rPr lang="de-DE" sz="3000" b="1" dirty="0">
                <a:latin typeface="Roboto"/>
              </a:rPr>
              <a:t>: Vor allem „durch“, „über“ und „um“ werden sehr häufig auch als </a:t>
            </a:r>
            <a:r>
              <a:rPr lang="de-DE" sz="3000" b="1" dirty="0">
                <a:solidFill>
                  <a:srgbClr val="FF0000"/>
                </a:solidFill>
                <a:latin typeface="Roboto"/>
              </a:rPr>
              <a:t>Präposition</a:t>
            </a:r>
            <a:r>
              <a:rPr lang="de-DE" sz="3000" b="1" dirty="0">
                <a:latin typeface="Roboto"/>
              </a:rPr>
              <a:t> benutzt. </a:t>
            </a:r>
          </a:p>
          <a:p>
            <a:pPr algn="l"/>
            <a:endParaRPr lang="de-DE" sz="3000" b="1" dirty="0">
              <a:latin typeface="Roboto"/>
            </a:endParaRPr>
          </a:p>
          <a:p>
            <a:pPr algn="l"/>
            <a:r>
              <a:rPr lang="de-DE" sz="3000" b="1" dirty="0">
                <a:latin typeface="Roboto"/>
              </a:rPr>
              <a:t>Dikkat: </a:t>
            </a:r>
            <a:r>
              <a:rPr lang="de-DE" sz="3000" b="1" dirty="0" err="1">
                <a:latin typeface="Roboto"/>
              </a:rPr>
              <a:t>Özellikle</a:t>
            </a:r>
            <a:r>
              <a:rPr lang="de-DE" sz="3000" b="1" dirty="0">
                <a:latin typeface="Roboto"/>
              </a:rPr>
              <a:t> „durch“, „über“ </a:t>
            </a:r>
            <a:r>
              <a:rPr lang="de-DE" sz="3000" b="1" dirty="0" err="1">
                <a:latin typeface="Roboto"/>
              </a:rPr>
              <a:t>ve</a:t>
            </a:r>
            <a:r>
              <a:rPr lang="de-DE" sz="3000" b="1" dirty="0">
                <a:latin typeface="Roboto"/>
              </a:rPr>
              <a:t> „um“ </a:t>
            </a:r>
            <a:r>
              <a:rPr lang="de-DE" sz="3000" b="1" dirty="0" err="1">
                <a:latin typeface="Roboto"/>
              </a:rPr>
              <a:t>edat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olarak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çok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sık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kullanılır</a:t>
            </a:r>
            <a:r>
              <a:rPr lang="de-DE" sz="3000" b="1" dirty="0">
                <a:latin typeface="Roboto"/>
              </a:rPr>
              <a:t>.</a:t>
            </a:r>
          </a:p>
          <a:p>
            <a:pPr algn="l"/>
            <a:r>
              <a:rPr lang="de-DE" sz="3000" b="1" dirty="0" err="1">
                <a:latin typeface="Roboto"/>
              </a:rPr>
              <a:t>Önekle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karıştırmayın</a:t>
            </a:r>
            <a:r>
              <a:rPr lang="de-DE" sz="3000" b="1" dirty="0">
                <a:latin typeface="Roboto"/>
              </a:rPr>
              <a:t>. </a:t>
            </a:r>
            <a:r>
              <a:rPr lang="de-DE" sz="3000" b="1" dirty="0" err="1">
                <a:latin typeface="Roboto"/>
              </a:rPr>
              <a:t>Aradaki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farkı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kolayca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anlayabilirsiniz</a:t>
            </a:r>
            <a:r>
              <a:rPr lang="de-DE" sz="3000" b="1" dirty="0">
                <a:latin typeface="Roboto"/>
              </a:rPr>
              <a:t>: </a:t>
            </a:r>
            <a:r>
              <a:rPr lang="de-DE" sz="3000" b="1" dirty="0" err="1">
                <a:latin typeface="Roboto"/>
              </a:rPr>
              <a:t>Edat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olarak</a:t>
            </a:r>
            <a:r>
              <a:rPr lang="de-DE" sz="3000" b="1" dirty="0">
                <a:latin typeface="Roboto"/>
              </a:rPr>
              <a:t>, her </a:t>
            </a:r>
            <a:r>
              <a:rPr lang="de-DE" sz="3000" b="1" dirty="0" err="1">
                <a:latin typeface="Roboto"/>
              </a:rPr>
              <a:t>zaman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isimden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önce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gelirler</a:t>
            </a:r>
            <a:r>
              <a:rPr lang="de-DE" sz="3000" b="1" dirty="0">
                <a:latin typeface="Roboto"/>
              </a:rPr>
              <a:t>.</a:t>
            </a:r>
          </a:p>
          <a:p>
            <a:pPr algn="l"/>
            <a:endParaRPr lang="de-DE" sz="3000" b="1" dirty="0">
              <a:latin typeface="Roboto"/>
            </a:endParaRPr>
          </a:p>
          <a:p>
            <a:pPr algn="l"/>
            <a:r>
              <a:rPr lang="de-DE" sz="3000" b="1" dirty="0">
                <a:latin typeface="Roboto"/>
              </a:rPr>
              <a:t>Ich fahre durch </a:t>
            </a:r>
            <a:r>
              <a:rPr lang="de-DE" sz="3000" b="1" dirty="0">
                <a:solidFill>
                  <a:srgbClr val="00B0F0"/>
                </a:solidFill>
                <a:latin typeface="Roboto"/>
              </a:rPr>
              <a:t>den Park</a:t>
            </a:r>
            <a:r>
              <a:rPr lang="de-DE" sz="3000" b="1" dirty="0">
                <a:latin typeface="Roboto"/>
              </a:rPr>
              <a:t>. </a:t>
            </a:r>
          </a:p>
          <a:p>
            <a:pPr algn="l"/>
            <a:r>
              <a:rPr lang="de-DE" sz="1800" b="1" dirty="0" err="1">
                <a:latin typeface="Roboto"/>
              </a:rPr>
              <a:t>Parkın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içinden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geçiyorum</a:t>
            </a:r>
            <a:r>
              <a:rPr lang="de-DE" sz="1800" b="1" dirty="0">
                <a:latin typeface="Roboto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3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32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Präfixe, die sowohl trennbar als auch untrennbar sein können</a:t>
            </a:r>
            <a:endParaRPr lang="de-DE" sz="32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6"/>
            <a:ext cx="11716719" cy="5000285"/>
          </a:xfrm>
        </p:spPr>
        <p:txBody>
          <a:bodyPr>
            <a:normAutofit/>
          </a:bodyPr>
          <a:lstStyle/>
          <a:p>
            <a:pPr algn="l"/>
            <a:r>
              <a:rPr lang="de-DE" sz="3000" b="1" dirty="0">
                <a:latin typeface="Roboto"/>
              </a:rPr>
              <a:t>Bir </a:t>
            </a:r>
            <a:r>
              <a:rPr lang="de-DE" sz="3000" b="1" dirty="0" err="1">
                <a:latin typeface="Roboto"/>
              </a:rPr>
              <a:t>fiilin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ayrılabilir</a:t>
            </a:r>
            <a:r>
              <a:rPr lang="de-DE" sz="3000" b="1" dirty="0">
                <a:latin typeface="Roboto"/>
              </a:rPr>
              <a:t> veya </a:t>
            </a:r>
            <a:r>
              <a:rPr lang="de-DE" sz="3000" b="1" dirty="0" err="1">
                <a:latin typeface="Roboto"/>
              </a:rPr>
              <a:t>ayrılamaz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olması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kelimenin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anlamını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değiştirebilir</a:t>
            </a:r>
            <a:r>
              <a:rPr lang="de-DE" sz="3000" b="1" dirty="0">
                <a:latin typeface="Roboto"/>
              </a:rPr>
              <a:t>.</a:t>
            </a:r>
          </a:p>
          <a:p>
            <a:pPr algn="l"/>
            <a:endParaRPr lang="de-DE" sz="3000" b="1" dirty="0">
              <a:solidFill>
                <a:srgbClr val="FF0000"/>
              </a:solidFill>
              <a:latin typeface="Roboto"/>
            </a:endParaRPr>
          </a:p>
          <a:p>
            <a:pPr algn="l"/>
            <a:r>
              <a:rPr lang="de-DE" sz="3000" b="1" dirty="0">
                <a:latin typeface="Roboto"/>
              </a:rPr>
              <a:t>Wir umfahren </a:t>
            </a:r>
            <a:r>
              <a:rPr lang="de-DE" sz="3000" b="1" dirty="0">
                <a:solidFill>
                  <a:srgbClr val="00B050"/>
                </a:solidFill>
                <a:latin typeface="Roboto"/>
              </a:rPr>
              <a:t>das Schild</a:t>
            </a:r>
            <a:r>
              <a:rPr lang="de-DE" sz="3000" b="1" dirty="0">
                <a:latin typeface="Roboto"/>
              </a:rPr>
              <a:t>.</a:t>
            </a:r>
          </a:p>
          <a:p>
            <a:pPr algn="l"/>
            <a:r>
              <a:rPr lang="de-DE" sz="1800" b="1" dirty="0" err="1">
                <a:latin typeface="Roboto"/>
              </a:rPr>
              <a:t>İşaretin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etrafından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dolaşıyoruz</a:t>
            </a:r>
            <a:r>
              <a:rPr lang="de-DE" sz="1800" b="1" dirty="0">
                <a:latin typeface="Roboto"/>
              </a:rPr>
              <a:t>.</a:t>
            </a:r>
          </a:p>
          <a:p>
            <a:pPr algn="l"/>
            <a:endParaRPr lang="de-DE" sz="1800" b="1" dirty="0">
              <a:latin typeface="Roboto"/>
            </a:endParaRPr>
          </a:p>
          <a:p>
            <a:r>
              <a:rPr lang="de-DE" sz="3000" b="1" dirty="0">
                <a:latin typeface="Roboto"/>
              </a:rPr>
              <a:t>Wir fahren </a:t>
            </a:r>
            <a:r>
              <a:rPr lang="de-DE" sz="3000" b="1" dirty="0">
                <a:solidFill>
                  <a:srgbClr val="00B050"/>
                </a:solidFill>
                <a:latin typeface="Roboto"/>
              </a:rPr>
              <a:t>das Schild </a:t>
            </a:r>
            <a:r>
              <a:rPr lang="de-DE" sz="3000" b="1" dirty="0">
                <a:latin typeface="Roboto"/>
              </a:rPr>
              <a:t>um. </a:t>
            </a:r>
          </a:p>
          <a:p>
            <a:r>
              <a:rPr lang="de-DE" sz="1800" b="1" dirty="0" err="1">
                <a:latin typeface="Roboto"/>
              </a:rPr>
              <a:t>İşareti</a:t>
            </a:r>
            <a:r>
              <a:rPr lang="de-DE" sz="1800" b="1" dirty="0">
                <a:latin typeface="Roboto"/>
              </a:rPr>
              <a:t> </a:t>
            </a:r>
            <a:r>
              <a:rPr lang="de-DE" sz="1800" b="1" dirty="0" err="1">
                <a:latin typeface="Roboto"/>
              </a:rPr>
              <a:t>deviriyoruz</a:t>
            </a:r>
            <a:r>
              <a:rPr lang="de-DE" sz="1800" b="1" dirty="0">
                <a:latin typeface="Roboto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7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92500" lnSpcReduction="10000"/>
          </a:bodyPr>
          <a:lstStyle/>
          <a:p>
            <a:r>
              <a:rPr lang="de-DE" sz="3200" b="1" dirty="0">
                <a:solidFill>
                  <a:schemeClr val="accent1"/>
                </a:solidFill>
                <a:latin typeface="Roboto"/>
              </a:rPr>
              <a:t>Ayrılamayan (Untrennbare Verben)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fiiller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:</a:t>
            </a:r>
          </a:p>
          <a:p>
            <a:r>
              <a:rPr lang="de-DE" sz="30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be</a:t>
            </a:r>
            <a:r>
              <a:rPr lang="de-DE" sz="30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</a:t>
            </a:r>
            <a:r>
              <a:rPr lang="de-DE" sz="30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ent</a:t>
            </a:r>
            <a:r>
              <a:rPr lang="de-DE" sz="30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er-, </a:t>
            </a:r>
            <a:r>
              <a:rPr lang="de-DE" sz="30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ge</a:t>
            </a:r>
            <a:r>
              <a:rPr lang="de-DE" sz="30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miss-, </a:t>
            </a:r>
            <a:r>
              <a:rPr lang="de-DE" sz="30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ver</a:t>
            </a:r>
            <a:r>
              <a:rPr lang="de-DE" sz="30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</a:t>
            </a:r>
            <a:r>
              <a:rPr lang="de-DE" sz="30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emp</a:t>
            </a:r>
            <a:r>
              <a:rPr lang="de-DE" sz="30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zer </a:t>
            </a:r>
            <a:r>
              <a:rPr lang="de-DE" sz="3000" b="1" i="0" dirty="0" err="1">
                <a:effectLst/>
                <a:latin typeface="Roboto"/>
              </a:rPr>
              <a:t>ön</a:t>
            </a:r>
            <a:r>
              <a:rPr lang="de-DE" sz="3000" b="1" dirty="0" err="1">
                <a:latin typeface="Roboto"/>
              </a:rPr>
              <a:t>ekleri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alan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fiiler</a:t>
            </a:r>
            <a:r>
              <a:rPr lang="de-DE" sz="3000" b="1" dirty="0">
                <a:latin typeface="Roboto"/>
              </a:rPr>
              <a:t> AYRILAMAYAN </a:t>
            </a:r>
            <a:r>
              <a:rPr lang="de-DE" sz="3000" b="1" dirty="0" err="1">
                <a:latin typeface="Roboto"/>
              </a:rPr>
              <a:t>FIILLERdir</a:t>
            </a:r>
            <a:r>
              <a:rPr lang="de-DE" sz="3000" b="1" i="0" dirty="0">
                <a:effectLst/>
                <a:latin typeface="Roboto"/>
              </a:rPr>
              <a:t>. </a:t>
            </a:r>
          </a:p>
          <a:p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Ayrıca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öneki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ayrılamayan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fiiller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Partizip 2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yapılınca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da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başına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 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ge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- 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ekini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asla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 </a:t>
            </a:r>
            <a:r>
              <a:rPr lang="de-DE" sz="3000" b="1" i="0" dirty="0" err="1">
                <a:solidFill>
                  <a:srgbClr val="00B0F0"/>
                </a:solidFill>
                <a:effectLst/>
                <a:latin typeface="Roboto"/>
              </a:rPr>
              <a:t>almazlar</a:t>
            </a:r>
            <a:r>
              <a:rPr lang="de-DE" sz="3000" b="1" i="0" dirty="0">
                <a:solidFill>
                  <a:srgbClr val="00B0F0"/>
                </a:solidFill>
                <a:effectLst/>
                <a:latin typeface="Roboto"/>
              </a:rPr>
              <a:t>.</a:t>
            </a:r>
          </a:p>
          <a:p>
            <a:pPr algn="l"/>
            <a:r>
              <a:rPr lang="de-DE" sz="3000" b="1" i="0" dirty="0" err="1">
                <a:solidFill>
                  <a:srgbClr val="FF0000"/>
                </a:solidFill>
                <a:effectLst/>
                <a:latin typeface="Roboto"/>
              </a:rPr>
              <a:t>be</a:t>
            </a:r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-</a:t>
            </a:r>
            <a:r>
              <a:rPr lang="de-DE" sz="3000" b="1" i="0" dirty="0">
                <a:effectLst/>
                <a:latin typeface="Roboto"/>
              </a:rPr>
              <a:t> : 	bekommen: 		</a:t>
            </a:r>
            <a:r>
              <a:rPr lang="de-DE" sz="3000" b="1" i="0" dirty="0" err="1">
                <a:effectLst/>
                <a:latin typeface="Roboto"/>
              </a:rPr>
              <a:t>almak</a:t>
            </a:r>
            <a:r>
              <a:rPr lang="de-DE" sz="3000" b="1" i="0" dirty="0">
                <a:effectLst/>
                <a:latin typeface="Roboto"/>
              </a:rPr>
              <a:t> (</a:t>
            </a:r>
            <a:r>
              <a:rPr lang="de-DE" sz="3000" b="1" i="0" dirty="0" err="1">
                <a:effectLst/>
                <a:latin typeface="Roboto"/>
              </a:rPr>
              <a:t>baskasindan</a:t>
            </a:r>
            <a:r>
              <a:rPr lang="de-DE" sz="3000" b="1" i="0" dirty="0">
                <a:effectLst/>
                <a:latin typeface="Roboto"/>
              </a:rPr>
              <a:t>)</a:t>
            </a:r>
          </a:p>
          <a:p>
            <a:pPr algn="l"/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er-</a:t>
            </a:r>
            <a:r>
              <a:rPr lang="de-DE" sz="3000" b="1" i="0" dirty="0">
                <a:effectLst/>
                <a:latin typeface="Roboto"/>
              </a:rPr>
              <a:t> : 	erfinden: 			</a:t>
            </a:r>
            <a:r>
              <a:rPr lang="de-DE" sz="3000" b="1" i="0" dirty="0" err="1">
                <a:effectLst/>
                <a:latin typeface="Roboto"/>
              </a:rPr>
              <a:t>icat</a:t>
            </a:r>
            <a:r>
              <a:rPr lang="de-DE" sz="3000" b="1" i="0" dirty="0">
                <a:effectLst/>
                <a:latin typeface="Roboto"/>
              </a:rPr>
              <a:t> </a:t>
            </a:r>
            <a:r>
              <a:rPr lang="de-DE" sz="3000" b="1" i="0" dirty="0" err="1">
                <a:effectLst/>
                <a:latin typeface="Roboto"/>
              </a:rPr>
              <a:t>etmek</a:t>
            </a:r>
            <a:endParaRPr lang="de-DE" sz="3000" b="1" i="0" dirty="0">
              <a:effectLst/>
              <a:latin typeface="Roboto"/>
            </a:endParaRPr>
          </a:p>
          <a:p>
            <a:pPr algn="l"/>
            <a:r>
              <a:rPr lang="de-DE" sz="3000" b="1" i="0" dirty="0" err="1">
                <a:solidFill>
                  <a:srgbClr val="FF0000"/>
                </a:solidFill>
                <a:effectLst/>
                <a:latin typeface="Roboto"/>
              </a:rPr>
              <a:t>ent</a:t>
            </a:r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-</a:t>
            </a:r>
            <a:r>
              <a:rPr lang="de-DE" sz="3000" b="1" i="0" dirty="0">
                <a:effectLst/>
                <a:latin typeface="Roboto"/>
              </a:rPr>
              <a:t> : 	enthüllen: 			</a:t>
            </a:r>
            <a:r>
              <a:rPr lang="de-DE" sz="3000" b="1" i="0" dirty="0" err="1">
                <a:effectLst/>
                <a:latin typeface="Roboto"/>
              </a:rPr>
              <a:t>ortaya</a:t>
            </a:r>
            <a:r>
              <a:rPr lang="de-DE" sz="3000" b="1" i="0" dirty="0">
                <a:effectLst/>
                <a:latin typeface="Roboto"/>
              </a:rPr>
              <a:t> </a:t>
            </a:r>
            <a:r>
              <a:rPr lang="de-DE" sz="3000" b="1" i="0" dirty="0" err="1">
                <a:effectLst/>
                <a:latin typeface="Roboto"/>
              </a:rPr>
              <a:t>çıkartmak</a:t>
            </a:r>
            <a:endParaRPr lang="de-DE" sz="3000" b="1" i="0" dirty="0">
              <a:effectLst/>
              <a:latin typeface="Roboto"/>
            </a:endParaRPr>
          </a:p>
          <a:p>
            <a:r>
              <a:rPr lang="de-DE" sz="3000" b="1" i="0" dirty="0" err="1">
                <a:solidFill>
                  <a:srgbClr val="FF0000"/>
                </a:solidFill>
                <a:effectLst/>
                <a:latin typeface="Roboto"/>
              </a:rPr>
              <a:t>ge</a:t>
            </a:r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-</a:t>
            </a:r>
            <a:r>
              <a:rPr lang="de-DE" sz="3000" b="1" i="0" dirty="0">
                <a:effectLst/>
                <a:latin typeface="Roboto"/>
              </a:rPr>
              <a:t> : 	</a:t>
            </a:r>
            <a:r>
              <a:rPr lang="de-DE" sz="3000" b="1" dirty="0">
                <a:latin typeface="Roboto"/>
              </a:rPr>
              <a:t>gefallen : </a:t>
            </a:r>
            <a:r>
              <a:rPr lang="de-DE" sz="3000" b="1" i="0" dirty="0">
                <a:effectLst/>
                <a:latin typeface="Roboto"/>
              </a:rPr>
              <a:t>			</a:t>
            </a:r>
            <a:r>
              <a:rPr lang="de-DE" sz="3000" b="1" dirty="0" err="1">
                <a:latin typeface="Roboto"/>
              </a:rPr>
              <a:t>hoşa</a:t>
            </a:r>
            <a:r>
              <a:rPr lang="de-DE" sz="3000" b="1" dirty="0">
                <a:latin typeface="Roboto"/>
              </a:rPr>
              <a:t> </a:t>
            </a:r>
            <a:r>
              <a:rPr lang="de-DE" sz="3000" b="1" dirty="0" err="1">
                <a:latin typeface="Roboto"/>
              </a:rPr>
              <a:t>gitmek</a:t>
            </a:r>
            <a:r>
              <a:rPr lang="de-DE" sz="3000" b="1" dirty="0">
                <a:latin typeface="Roboto"/>
              </a:rPr>
              <a:t> </a:t>
            </a:r>
          </a:p>
          <a:p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miss-</a:t>
            </a:r>
            <a:r>
              <a:rPr lang="de-DE" sz="3000" b="1" i="0" dirty="0">
                <a:effectLst/>
                <a:latin typeface="Roboto"/>
              </a:rPr>
              <a:t> : 	missverstehen: 		</a:t>
            </a:r>
            <a:r>
              <a:rPr lang="de-DE" sz="3000" b="1" i="0" dirty="0" err="1">
                <a:effectLst/>
                <a:latin typeface="Roboto"/>
              </a:rPr>
              <a:t>yanlış</a:t>
            </a:r>
            <a:r>
              <a:rPr lang="de-DE" sz="3000" b="1" i="0" dirty="0">
                <a:effectLst/>
                <a:latin typeface="Roboto"/>
              </a:rPr>
              <a:t> </a:t>
            </a:r>
            <a:r>
              <a:rPr lang="de-DE" sz="3000" b="1" i="0" dirty="0" err="1">
                <a:effectLst/>
                <a:latin typeface="Roboto"/>
              </a:rPr>
              <a:t>anlamak</a:t>
            </a:r>
            <a:endParaRPr lang="de-DE" sz="3000" b="1" i="0" dirty="0">
              <a:effectLst/>
              <a:latin typeface="Roboto"/>
            </a:endParaRPr>
          </a:p>
          <a:p>
            <a:pPr algn="l"/>
            <a:r>
              <a:rPr lang="de-DE" sz="3000" b="1" i="0" dirty="0">
                <a:solidFill>
                  <a:srgbClr val="FF0000"/>
                </a:solidFill>
                <a:effectLst/>
                <a:latin typeface="Roboto"/>
              </a:rPr>
              <a:t>ver-</a:t>
            </a:r>
            <a:r>
              <a:rPr lang="de-DE" sz="3000" b="1" i="0" dirty="0">
                <a:effectLst/>
                <a:latin typeface="Roboto"/>
              </a:rPr>
              <a:t> : 	verkaufen: 		</a:t>
            </a:r>
            <a:r>
              <a:rPr lang="tr-TR" sz="3000" b="1" i="0" dirty="0">
                <a:effectLst/>
                <a:latin typeface="Roboto"/>
              </a:rPr>
              <a:t>	</a:t>
            </a:r>
            <a:r>
              <a:rPr lang="de-DE" sz="3000" b="1" i="0" dirty="0" err="1">
                <a:effectLst/>
                <a:latin typeface="Roboto"/>
              </a:rPr>
              <a:t>satmak</a:t>
            </a:r>
            <a:endParaRPr lang="de-DE" sz="3000" b="1" i="0" dirty="0">
              <a:effectLst/>
              <a:latin typeface="Roboto"/>
            </a:endParaRPr>
          </a:p>
          <a:p>
            <a:endParaRPr lang="de-DE" sz="3200" b="1" dirty="0">
              <a:solidFill>
                <a:schemeClr val="accent1"/>
              </a:solidFill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5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vurgu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600" b="1" dirty="0">
                <a:latin typeface="Roboto"/>
              </a:rPr>
              <a:t>Almancada </a:t>
            </a:r>
            <a:r>
              <a:rPr lang="de-DE" sz="3600" b="1" dirty="0" err="1">
                <a:latin typeface="Roboto"/>
              </a:rPr>
              <a:t>vurgu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genelde</a:t>
            </a:r>
            <a:r>
              <a:rPr lang="de-DE" sz="3600" b="1" dirty="0">
                <a:latin typeface="Roboto"/>
              </a:rPr>
              <a:t> ilk </a:t>
            </a:r>
            <a:r>
              <a:rPr lang="de-DE" sz="3600" b="1" dirty="0" err="1">
                <a:latin typeface="Roboto"/>
              </a:rPr>
              <a:t>hecededir</a:t>
            </a:r>
            <a:r>
              <a:rPr lang="de-DE" sz="3600" b="1" dirty="0">
                <a:latin typeface="Roboto"/>
              </a:rPr>
              <a:t>.</a:t>
            </a:r>
          </a:p>
          <a:p>
            <a:pPr marL="0" indent="0">
              <a:buNone/>
            </a:pPr>
            <a:endParaRPr lang="de-DE" sz="3600" b="1" dirty="0">
              <a:solidFill>
                <a:schemeClr val="accent1"/>
              </a:solidFill>
              <a:latin typeface="Roboto"/>
            </a:endParaRPr>
          </a:p>
          <a:p>
            <a:r>
              <a:rPr lang="de-DE" sz="3600" b="1" dirty="0">
                <a:solidFill>
                  <a:schemeClr val="accent1"/>
                </a:solidFill>
                <a:latin typeface="Roboto"/>
              </a:rPr>
              <a:t>Ayrılamayan (Untrennbare Verben) </a:t>
            </a:r>
            <a:r>
              <a:rPr lang="de-DE" sz="3600" b="1" dirty="0" err="1">
                <a:solidFill>
                  <a:schemeClr val="accent1"/>
                </a:solidFill>
                <a:latin typeface="Roboto"/>
              </a:rPr>
              <a:t>fiillerin</a:t>
            </a:r>
            <a:r>
              <a:rPr lang="de-DE" sz="36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600" b="1" dirty="0" err="1">
                <a:solidFill>
                  <a:schemeClr val="accent1"/>
                </a:solidFill>
                <a:latin typeface="Roboto"/>
              </a:rPr>
              <a:t>önekleri</a:t>
            </a:r>
            <a:r>
              <a:rPr lang="de-DE" sz="3600" b="1" dirty="0">
                <a:solidFill>
                  <a:schemeClr val="accent1"/>
                </a:solidFill>
                <a:latin typeface="Roboto"/>
              </a:rPr>
              <a:t>:</a:t>
            </a:r>
          </a:p>
          <a:p>
            <a:r>
              <a:rPr lang="de-DE" sz="32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be</a:t>
            </a:r>
            <a:r>
              <a:rPr lang="de-DE" sz="32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</a:t>
            </a:r>
            <a:r>
              <a:rPr lang="de-DE" sz="32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ent</a:t>
            </a:r>
            <a:r>
              <a:rPr lang="de-DE" sz="32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er-, </a:t>
            </a:r>
            <a:r>
              <a:rPr lang="de-DE" sz="32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ge</a:t>
            </a:r>
            <a:r>
              <a:rPr lang="de-DE" sz="32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miss-, </a:t>
            </a:r>
            <a:r>
              <a:rPr lang="de-DE" sz="32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ver</a:t>
            </a:r>
            <a:r>
              <a:rPr lang="de-DE" sz="32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</a:t>
            </a:r>
            <a:r>
              <a:rPr lang="de-DE" sz="3200" b="1" i="0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emp</a:t>
            </a:r>
            <a:r>
              <a:rPr lang="de-DE" sz="3200" b="1" i="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Roboto"/>
              </a:rPr>
              <a:t>-, zer</a:t>
            </a:r>
            <a:r>
              <a:rPr lang="de-DE" sz="3600" b="1" dirty="0">
                <a:latin typeface="Roboto"/>
              </a:rPr>
              <a:t> </a:t>
            </a:r>
            <a:r>
              <a:rPr lang="de-DE" sz="2800" b="1" dirty="0" err="1">
                <a:latin typeface="Roboto"/>
              </a:rPr>
              <a:t>yabancı</a:t>
            </a:r>
            <a:r>
              <a:rPr lang="de-DE" sz="2800" b="1" dirty="0">
                <a:latin typeface="Roboto"/>
              </a:rPr>
              <a:t> dillerden </a:t>
            </a:r>
            <a:r>
              <a:rPr lang="de-DE" sz="2800" b="1" dirty="0" err="1">
                <a:latin typeface="Roboto"/>
              </a:rPr>
              <a:t>Almancaya</a:t>
            </a:r>
            <a:r>
              <a:rPr lang="de-DE" sz="2800" b="1" dirty="0">
                <a:latin typeface="Roboto"/>
              </a:rPr>
              <a:t> </a:t>
            </a:r>
            <a:r>
              <a:rPr lang="de-DE" sz="2800" b="1" dirty="0" err="1">
                <a:latin typeface="Roboto"/>
              </a:rPr>
              <a:t>giren</a:t>
            </a:r>
            <a:r>
              <a:rPr lang="de-DE" sz="2800" b="1" dirty="0">
                <a:latin typeface="Roboto"/>
              </a:rPr>
              <a:t> </a:t>
            </a:r>
            <a:r>
              <a:rPr lang="de-DE" sz="28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de-</a:t>
            </a:r>
            <a:r>
              <a:rPr lang="de-DE" sz="2800" b="1" dirty="0">
                <a:latin typeface="Roboto"/>
              </a:rPr>
              <a:t>, </a:t>
            </a:r>
            <a:r>
              <a:rPr lang="de-DE" sz="28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dis</a:t>
            </a:r>
            <a:r>
              <a:rPr lang="de-DE" sz="28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-</a:t>
            </a:r>
            <a:r>
              <a:rPr lang="de-DE" sz="2800" b="1" dirty="0">
                <a:latin typeface="Roboto"/>
              </a:rPr>
              <a:t>, </a:t>
            </a:r>
            <a:r>
              <a:rPr lang="de-DE" sz="28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in-</a:t>
            </a:r>
            <a:r>
              <a:rPr lang="de-DE" sz="2800" b="1" dirty="0">
                <a:latin typeface="Roboto"/>
              </a:rPr>
              <a:t>, </a:t>
            </a:r>
            <a:r>
              <a:rPr lang="de-DE" sz="28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re</a:t>
            </a:r>
            <a:r>
              <a:rPr lang="de-DE" sz="28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-</a:t>
            </a:r>
            <a:r>
              <a:rPr lang="de-DE" sz="2800" b="1" dirty="0">
                <a:latin typeface="Roboto"/>
              </a:rPr>
              <a:t> </a:t>
            </a:r>
            <a:r>
              <a:rPr lang="de-DE" sz="2800" b="1" dirty="0" err="1">
                <a:latin typeface="Roboto"/>
              </a:rPr>
              <a:t>önekleri</a:t>
            </a:r>
            <a:r>
              <a:rPr lang="de-DE" sz="2800" b="1" dirty="0">
                <a:latin typeface="Roboto"/>
              </a:rPr>
              <a:t> de </a:t>
            </a:r>
            <a:r>
              <a:rPr lang="de-DE" sz="2800" b="1" dirty="0" err="1">
                <a:latin typeface="Roboto"/>
              </a:rPr>
              <a:t>unutulmamalidir</a:t>
            </a:r>
            <a:r>
              <a:rPr lang="de-DE" sz="2800" b="1" dirty="0">
                <a:latin typeface="Roboto"/>
              </a:rPr>
              <a:t>. </a:t>
            </a:r>
          </a:p>
          <a:p>
            <a:endParaRPr lang="de-DE" sz="3200" b="1" i="0" dirty="0">
              <a:solidFill>
                <a:schemeClr val="accent1"/>
              </a:solidFill>
              <a:effectLst/>
              <a:highlight>
                <a:srgbClr val="FFFF00"/>
              </a:highlight>
              <a:latin typeface="Roboto"/>
            </a:endParaRPr>
          </a:p>
          <a:p>
            <a:r>
              <a:rPr lang="de-DE" sz="3600" b="1" dirty="0" err="1">
                <a:latin typeface="Roboto"/>
              </a:rPr>
              <a:t>Bu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öneklerde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vurgu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bir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sonraki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hecededir</a:t>
            </a:r>
            <a:r>
              <a:rPr lang="de-DE" sz="3600" b="1" dirty="0">
                <a:latin typeface="Roboto"/>
              </a:rPr>
              <a:t>. </a:t>
            </a:r>
            <a:r>
              <a:rPr lang="de-DE" sz="3600" b="1" dirty="0" err="1">
                <a:latin typeface="Roboto"/>
              </a:rPr>
              <a:t>Bu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sebeple</a:t>
            </a:r>
            <a:r>
              <a:rPr lang="de-DE" sz="3600" b="1" dirty="0">
                <a:latin typeface="Roboto"/>
              </a:rPr>
              <a:t> </a:t>
            </a:r>
            <a:r>
              <a:rPr lang="de-DE" sz="3600" b="1" dirty="0" err="1">
                <a:latin typeface="Roboto"/>
              </a:rPr>
              <a:t>bunlar</a:t>
            </a:r>
            <a:r>
              <a:rPr lang="de-DE" sz="3600" b="1" dirty="0">
                <a:latin typeface="Roboto"/>
              </a:rPr>
              <a:t> Ayrılamayan </a:t>
            </a:r>
            <a:r>
              <a:rPr lang="de-DE" sz="3600" b="1" dirty="0" err="1">
                <a:latin typeface="Roboto"/>
              </a:rPr>
              <a:t>fiillerdir</a:t>
            </a:r>
            <a:r>
              <a:rPr lang="de-DE" sz="3600" b="1" dirty="0">
                <a:latin typeface="Roboto"/>
              </a:rPr>
              <a:t>.</a:t>
            </a:r>
          </a:p>
          <a:p>
            <a:endParaRPr lang="de-DE" sz="3600" b="1" dirty="0">
              <a:latin typeface="Roboto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53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Ayrılmayan önekler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geçmiş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zaman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çekimleri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yapıldığında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yerlerini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korurlar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Birleştiği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aralarına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başka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hiçbir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gelmesine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izin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vermezler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de-DE" sz="36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Mein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Lehrer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verstand mich nicht. </a:t>
            </a:r>
            <a:r>
              <a:rPr lang="de-DE" sz="2000" b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Öğretmenim</a:t>
            </a:r>
            <a:r>
              <a:rPr lang="de-DE" sz="20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beni</a:t>
            </a:r>
            <a:r>
              <a:rPr lang="de-DE" sz="20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anlamadı</a:t>
            </a:r>
            <a:r>
              <a:rPr lang="de-DE" sz="20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Mein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Lehrer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hat mich nicht verstanden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Öğretmenim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beni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anlamadı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mein</a:t>
            </a:r>
            <a:r>
              <a:rPr lang="de-DE" sz="3600" b="1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en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Vater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besucht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Babamı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ziyaret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ettim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Mein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Sohn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hat gut</a:t>
            </a:r>
            <a:r>
              <a:rPr lang="de-DE" sz="36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e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Note</a:t>
            </a:r>
            <a:r>
              <a:rPr lang="de-DE" sz="36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bekommen.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Oğlum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iyi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not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aldı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2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92500"/>
          </a:bodyPr>
          <a:lstStyle/>
          <a:p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Görüldüğü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gibi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önekli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Partizip Perfekt (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geçmiş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zaman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ortacı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çekim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biçimlerinde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“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</a:t>
            </a:r>
            <a:r>
              <a:rPr lang="de-DE" sz="35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-“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eki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kullanılma</a:t>
            </a:r>
            <a:r>
              <a:rPr lang="de-DE" sz="3500" b="1" i="0" u="none" strike="noStrike" baseline="0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ma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ktadır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0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</a:rPr>
              <a:t>Stehen 		– gestanden; </a:t>
            </a:r>
          </a:p>
          <a:p>
            <a:r>
              <a:rPr lang="de-DE" sz="40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</a:rPr>
              <a:t>suchen 		– gesucht; </a:t>
            </a:r>
          </a:p>
          <a:p>
            <a:r>
              <a:rPr lang="de-DE" sz="40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</a:rPr>
              <a:t>kommen 	– gekommen </a:t>
            </a:r>
          </a:p>
          <a:p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biçiminde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çekimlenen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ayrılmayan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öneklerle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birleşince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Partizip Perfekt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biçimi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>
                <a:solidFill>
                  <a:schemeClr val="accent1"/>
                </a:solidFill>
                <a:latin typeface="Times New Roman" panose="02020603050405020304" pitchFamily="18" charset="0"/>
              </a:rPr>
              <a:t>“</a:t>
            </a:r>
            <a:r>
              <a:rPr lang="de-DE" sz="3500" b="1" i="0" u="none" strike="noStrike" baseline="0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ge</a:t>
            </a:r>
            <a:r>
              <a:rPr lang="de-DE" sz="3500" b="1" i="0" u="none" strike="noStrike" baseline="0" dirty="0">
                <a:solidFill>
                  <a:schemeClr val="accent1"/>
                </a:solidFill>
                <a:latin typeface="Times New Roman" panose="02020603050405020304" pitchFamily="18" charset="0"/>
              </a:rPr>
              <a:t>-“ </a:t>
            </a:r>
            <a:r>
              <a:rPr lang="de-DE" sz="3500" b="1" i="0" u="none" strike="noStrike" baseline="0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siz</a:t>
            </a:r>
            <a:r>
              <a:rPr lang="de-DE" sz="3500" b="1" i="0" u="none" strike="noStrike" baseline="0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olarak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çekimlenmektedir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ayrılmayan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öneklerle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birleşen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bütün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geçerlidir</a:t>
            </a:r>
            <a:r>
              <a:rPr lang="de-DE" sz="35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6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Ayrılan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önekli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Partizip Perfekt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biçiminde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“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-“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arasına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getirilir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Ayrıca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mastar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yapılı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tümcelerde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“zu”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arasında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alır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de-DE" sz="35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ein</a:t>
            </a:r>
            <a:r>
              <a:rPr lang="de-DE" sz="35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ge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kauft.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Alışveriş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yaptım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vergessen ein</a:t>
            </a:r>
            <a:r>
              <a:rPr lang="de-DE" sz="35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zu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kaufen.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Alışveriş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yapmayı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unuttum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76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Untrennbare </a:t>
            </a:r>
            <a:r>
              <a:rPr lang="de-DE" sz="5400" b="1" dirty="0" err="1">
                <a:solidFill>
                  <a:schemeClr val="accent1"/>
                </a:solidFill>
                <a:highlight>
                  <a:srgbClr val="FFFF00"/>
                </a:highlight>
                <a:latin typeface="Roboto"/>
              </a:rPr>
              <a:t>verben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lnSpcReduction="10000"/>
          </a:bodyPr>
          <a:lstStyle/>
          <a:p>
            <a:r>
              <a:rPr lang="de-DE" sz="3200" b="1" dirty="0">
                <a:solidFill>
                  <a:schemeClr val="accent1"/>
                </a:solidFill>
                <a:latin typeface="Roboto"/>
              </a:rPr>
              <a:t>Ayrılamayan (Untrennbare Verben)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fiillerdeki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öneklerin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her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anlamkaymasi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ayrilabilir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fiillerdekinden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cok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daha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fazladir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Ve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bazen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anlam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mantigiyla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cözülemeyebilir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. </a:t>
            </a:r>
            <a:r>
              <a:rPr lang="de-DE" sz="3200" b="1" dirty="0" err="1">
                <a:solidFill>
                  <a:schemeClr val="accent1"/>
                </a:solidFill>
                <a:latin typeface="Roboto"/>
              </a:rPr>
              <a:t>Mesela</a:t>
            </a:r>
            <a:r>
              <a:rPr lang="de-DE" sz="3200" b="1" dirty="0">
                <a:solidFill>
                  <a:schemeClr val="accent1"/>
                </a:solidFill>
                <a:latin typeface="Roboto"/>
              </a:rPr>
              <a:t>:</a:t>
            </a:r>
            <a:endParaRPr lang="de-DE" sz="3000" b="1" dirty="0">
              <a:solidFill>
                <a:srgbClr val="000000"/>
              </a:solidFill>
              <a:latin typeface="Roboto"/>
            </a:endParaRP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kommen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	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gelmek</a:t>
            </a:r>
            <a:endParaRPr lang="de-DE" sz="32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stehen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		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durmak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fahren, 		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gitmek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endParaRPr lang="de-DE" sz="32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- (bekommen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	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baskasindan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- (verstehen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	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anlamak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er- (erfahren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	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tecrübe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46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/>
          </a:bodyPr>
          <a:lstStyle/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de-DE" sz="4800" b="1" i="0" u="none" strike="noStrike" baseline="0" dirty="0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önekli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anlamini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aşağıdaki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gibi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degistirebilir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algn="l"/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1-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yerin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Ahmet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steigt in </a:t>
            </a:r>
            <a:r>
              <a:rPr lang="de-DE" sz="36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Bus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ein. </a:t>
            </a:r>
            <a:r>
              <a:rPr lang="de-DE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Ahmet </a:t>
            </a:r>
            <a:r>
              <a:rPr lang="de-DE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otobüse</a:t>
            </a:r>
            <a:r>
              <a:rPr lang="de-DE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biniyor</a:t>
            </a:r>
            <a:r>
              <a:rPr lang="de-DE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2- Bir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şeyin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yerleştirme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&amp;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alma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dahil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0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etme</a:t>
            </a:r>
            <a:r>
              <a:rPr lang="de-DE" sz="40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packen </a:t>
            </a:r>
            <a:r>
              <a:rPr lang="de-DE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paket</a:t>
            </a:r>
            <a:r>
              <a:rPr lang="de-DE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yapmak</a:t>
            </a:r>
            <a:r>
              <a:rPr lang="de-DE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-einpacken: </a:t>
            </a:r>
            <a:r>
              <a:rPr lang="de-DE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şeye</a:t>
            </a:r>
            <a:r>
              <a:rPr lang="de-DE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sarmak</a:t>
            </a:r>
            <a:endParaRPr lang="de-DE" b="1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Essen Sie hier oder soll ich es Ihnen einpacken?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Burada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yersin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yoksa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pakete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mi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koyayım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endParaRPr lang="de-DE" sz="4400" b="1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endParaRPr lang="de-DE" sz="4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40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3-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durumdan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başka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bir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geçme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Heute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Nacht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werde ich nicht einschlafen können.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gece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uyuyamayacağım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algn="l"/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4-Ticaret,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alış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veriş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çalışma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vb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.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yolla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edinme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kein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Einkommen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weil ich kein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Arbeit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habe.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İşim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olmadığı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herhangi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gelirim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Hereinkommen: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içeri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girmek </a:t>
            </a:r>
          </a:p>
          <a:p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Darf ich (he)reinkommen? "Ja, bitte."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İçeri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girebilir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miyim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"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Evet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lütfen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."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2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5-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Güç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kullanarak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doğru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etki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yapma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einschlagen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vurarak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parçalamak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kırmak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eindrücken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basarak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çökertmek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Er hat ihr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Namen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 ein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 Baum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eingekratzt.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Adını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ağaca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kazıdı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de-DE" sz="36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0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Lesen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(okumak)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-einlesen: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dijital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oku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(t)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kredi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karti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giris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karti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vs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sich einlesen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kitaba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yazıya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vb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Leben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yaşamak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–einleben: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yerleşmek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-sich einleben: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yerde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yaşamaya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adapte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49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Lesen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 fontScale="92500" lnSpcReduction="20000"/>
          </a:bodyPr>
          <a:lstStyle/>
          <a:p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 [liest, las, hat gelesen]: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dijital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giris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sich </a:t>
            </a:r>
            <a:r>
              <a:rPr lang="de-DE" sz="6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6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kitaba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yazıya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vb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alışmak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Birlikte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über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üstünkörü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atlayarak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auf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derlemek,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birleştirmek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okuyup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bitirmek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ayıklamak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85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149" y="271219"/>
            <a:ext cx="6665383" cy="801134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1342"/>
            <a:ext cx="11716719" cy="5416658"/>
          </a:xfrm>
        </p:spPr>
        <p:txBody>
          <a:bodyPr>
            <a:normAutofit fontScale="92500" lnSpcReduction="10000"/>
          </a:bodyPr>
          <a:lstStyle/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okuyarak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ögrenmek</a:t>
            </a:r>
            <a:endParaRPr lang="de-D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Sayac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termometre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dudak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yanlis okumak</a:t>
            </a: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nach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konusmacinin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konusma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metninden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takip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edilmesi</a:t>
            </a:r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Sesli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r>
              <a:rPr lang="de-DE" sz="6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durch</a:t>
            </a:r>
            <a:r>
              <a:rPr lang="de-DE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lesen: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baştan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başa</a:t>
            </a:r>
            <a:r>
              <a:rPr lang="de-D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okumak</a:t>
            </a:r>
          </a:p>
          <a:p>
            <a:endParaRPr lang="de-D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4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18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206" y="164891"/>
            <a:ext cx="8237588" cy="1154243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TELEGRAM</a:t>
            </a:r>
            <a:endParaRPr lang="de-DE" sz="7200" dirty="0">
              <a:solidFill>
                <a:srgbClr val="FF0000"/>
              </a:solidFill>
            </a:endParaRP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FB91F33-B83C-4E84-8C55-52820592968F}"/>
              </a:ext>
            </a:extLst>
          </p:cNvPr>
          <p:cNvSpPr txBox="1">
            <a:spLocks/>
          </p:cNvSpPr>
          <p:nvPr/>
        </p:nvSpPr>
        <p:spPr>
          <a:xfrm>
            <a:off x="164892" y="1319134"/>
            <a:ext cx="11341307" cy="5021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Sie können sowohl auf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die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Dokument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dies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er Lektion 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als auch auf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die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Dokument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früher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er 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Lektionen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von Haci Ahmet </a:t>
            </a:r>
            <a:r>
              <a:rPr lang="de-DE" sz="28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Altiner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(Deutsch lernen ist nicht schwierig) über meine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TELEGRAM-Dokumentenaustauschgruppe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zugreifen.</a:t>
            </a:r>
            <a:endParaRPr lang="de-DE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solidFill>
                  <a:srgbClr val="00B0F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Gruppenlink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:  </a:t>
            </a:r>
            <a:r>
              <a:rPr lang="de-DE" sz="2800" b="1" u="sng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https://t.me/AlmancaOgrenmekZorDegil</a:t>
            </a:r>
            <a:r>
              <a:rPr lang="de-DE" sz="2800" b="1" u="sng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endParaRPr lang="de-DE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Arzu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edenler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gerek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bu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dersin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dökümanlarina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gerekse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önceki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derslerin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dökümanlarina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Haci Ahmet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Altiner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(Almanca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ögrenmek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zor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degil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) TELEGRAM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paylasim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grubumdan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ulasabilir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. </a:t>
            </a:r>
            <a:endParaRPr lang="de-DE" sz="28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Grup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linki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: </a:t>
            </a:r>
            <a:r>
              <a:rPr lang="de-DE" sz="2800" b="1" u="sng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https://t.me/AlmancaOgrenmekZorDegil</a:t>
            </a:r>
            <a:endParaRPr lang="de-DE" sz="28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826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20" y="1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713" y="274638"/>
            <a:ext cx="11343426" cy="3168286"/>
          </a:xfrm>
        </p:spPr>
        <p:txBody>
          <a:bodyPr anchor="b">
            <a:noAutofit/>
          </a:bodyPr>
          <a:lstStyle/>
          <a:p>
            <a:pPr algn="ctr"/>
            <a:r>
              <a:rPr lang="de-DE" sz="7200" b="1" u="sng" dirty="0">
                <a:solidFill>
                  <a:srgbClr val="FF0000"/>
                </a:solidFill>
              </a:rPr>
              <a:t>Vielen dank für </a:t>
            </a:r>
            <a:br>
              <a:rPr lang="de-DE" sz="7200" b="1" u="sng" dirty="0">
                <a:solidFill>
                  <a:srgbClr val="FF0000"/>
                </a:solidFill>
              </a:rPr>
            </a:br>
            <a:r>
              <a:rPr lang="de-DE" sz="7200" b="1" u="sng" dirty="0">
                <a:solidFill>
                  <a:srgbClr val="FF0000"/>
                </a:solidFill>
              </a:rPr>
              <a:t>ihre Interesse </a:t>
            </a:r>
            <a:br>
              <a:rPr lang="de-DE" sz="7200" b="1" u="sng" dirty="0">
                <a:solidFill>
                  <a:srgbClr val="FF0000"/>
                </a:solidFill>
              </a:rPr>
            </a:br>
            <a:r>
              <a:rPr lang="de-DE" sz="7200" b="1" u="sng" dirty="0">
                <a:solidFill>
                  <a:srgbClr val="FF0000"/>
                </a:solidFill>
              </a:rPr>
              <a:t>und Aufmerksamkeit. </a:t>
            </a:r>
            <a:endParaRPr lang="de-DE" sz="7200" dirty="0">
              <a:solidFill>
                <a:srgbClr val="FF0000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3760068"/>
            <a:ext cx="4876800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5697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Uçak İzi</Template>
  <TotalTime>0</TotalTime>
  <Words>1797</Words>
  <Application>Microsoft Office PowerPoint</Application>
  <PresentationFormat>Geniş ekran</PresentationFormat>
  <Paragraphs>227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3" baseType="lpstr">
      <vt:lpstr>Arial</vt:lpstr>
      <vt:lpstr>Calibri</vt:lpstr>
      <vt:lpstr>Cambria</vt:lpstr>
      <vt:lpstr>Century Gothic</vt:lpstr>
      <vt:lpstr>inherit</vt:lpstr>
      <vt:lpstr>Roboto</vt:lpstr>
      <vt:lpstr>Times New Roman</vt:lpstr>
      <vt:lpstr>Verdana</vt:lpstr>
      <vt:lpstr>Uçak İzi</vt:lpstr>
      <vt:lpstr>pRÄFIX: önekler ve  ön eklerin fiillerin anlamini degistirmesi</vt:lpstr>
      <vt:lpstr>Präfix</vt:lpstr>
      <vt:lpstr>Präfix</vt:lpstr>
      <vt:lpstr>giris - aciklama</vt:lpstr>
      <vt:lpstr>Präfix</vt:lpstr>
      <vt:lpstr>Präfix</vt:lpstr>
      <vt:lpstr>Lesen</vt:lpstr>
      <vt:lpstr>Präfix</vt:lpstr>
      <vt:lpstr>Präfix</vt:lpstr>
      <vt:lpstr>das Präfix: önek</vt:lpstr>
      <vt:lpstr>verben</vt:lpstr>
      <vt:lpstr>Nomen</vt:lpstr>
      <vt:lpstr>verben</vt:lpstr>
      <vt:lpstr>Adjektiv</vt:lpstr>
      <vt:lpstr>verben</vt:lpstr>
      <vt:lpstr>trennbare verben</vt:lpstr>
      <vt:lpstr>Untrennbare verben</vt:lpstr>
      <vt:lpstr>Präfixe, die sowohl trennbar als auch untrennbar sein können</vt:lpstr>
      <vt:lpstr>Präfixe, die sowohl trennbar als auch untrennbar sein können</vt:lpstr>
      <vt:lpstr>Präfixe, die sowohl trennbar als auch untrennbar sein können</vt:lpstr>
      <vt:lpstr>Untrennbare verben</vt:lpstr>
      <vt:lpstr>vurgu</vt:lpstr>
      <vt:lpstr>Untrennbare verben</vt:lpstr>
      <vt:lpstr>Untrennbare verben</vt:lpstr>
      <vt:lpstr>trennbare verben</vt:lpstr>
      <vt:lpstr>Untrennbare verben</vt:lpstr>
      <vt:lpstr>das Präfix &amp; mantik</vt:lpstr>
      <vt:lpstr>das Präfix &amp; mantik</vt:lpstr>
      <vt:lpstr>das Präfix &amp; mantik</vt:lpstr>
      <vt:lpstr>das Präfix &amp; mantik</vt:lpstr>
      <vt:lpstr>Lesen</vt:lpstr>
      <vt:lpstr>Präfix</vt:lpstr>
      <vt:lpstr>TELEGRAM</vt:lpstr>
      <vt:lpstr>Vielen dank für  ihre Interesse  und Aufmerksamkeit.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B1 PLANEN  KALIP CÜMLELER</dc:title>
  <dc:creator>Office6696</dc:creator>
  <cp:lastModifiedBy>Office6696</cp:lastModifiedBy>
  <cp:revision>825</cp:revision>
  <dcterms:created xsi:type="dcterms:W3CDTF">2020-06-17T16:49:32Z</dcterms:created>
  <dcterms:modified xsi:type="dcterms:W3CDTF">2021-07-13T07:23:01Z</dcterms:modified>
</cp:coreProperties>
</file>