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notesMasterIdLst>
    <p:notesMasterId r:id="rId26"/>
  </p:notesMasterIdLst>
  <p:sldIdLst>
    <p:sldId id="256" r:id="rId2"/>
    <p:sldId id="858" r:id="rId3"/>
    <p:sldId id="863" r:id="rId4"/>
    <p:sldId id="864" r:id="rId5"/>
    <p:sldId id="862" r:id="rId6"/>
    <p:sldId id="866" r:id="rId7"/>
    <p:sldId id="867" r:id="rId8"/>
    <p:sldId id="868" r:id="rId9"/>
    <p:sldId id="855" r:id="rId10"/>
    <p:sldId id="869" r:id="rId11"/>
    <p:sldId id="872" r:id="rId12"/>
    <p:sldId id="871" r:id="rId13"/>
    <p:sldId id="870" r:id="rId14"/>
    <p:sldId id="873" r:id="rId15"/>
    <p:sldId id="859" r:id="rId16"/>
    <p:sldId id="874" r:id="rId17"/>
    <p:sldId id="875" r:id="rId18"/>
    <p:sldId id="876" r:id="rId19"/>
    <p:sldId id="877" r:id="rId20"/>
    <p:sldId id="878" r:id="rId21"/>
    <p:sldId id="879" r:id="rId22"/>
    <p:sldId id="880" r:id="rId23"/>
    <p:sldId id="641" r:id="rId24"/>
    <p:sldId id="28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3" autoAdjust="0"/>
    <p:restoredTop sz="93692" autoAdjust="0"/>
  </p:normalViewPr>
  <p:slideViewPr>
    <p:cSldViewPr snapToGrid="0">
      <p:cViewPr varScale="1">
        <p:scale>
          <a:sx n="63" d="100"/>
          <a:sy n="63" d="100"/>
        </p:scale>
        <p:origin x="6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0B04A-0B7D-420D-8898-9EDBE3CA35BE}" type="datetimeFigureOut">
              <a:rPr lang="de-DE" smtClean="0"/>
              <a:t>13.07.2021</a:t>
            </a:fld>
            <a:endParaRPr lang="de-DE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de-DE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E4641-48E1-4C0B-A44B-AACC1F46B7F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69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180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892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6738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0153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808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002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4085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2101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6597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3575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0301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613108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1281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48929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4486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7832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7516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Tuesday, July 13,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1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redirect?stzid=Ugz2gh5HPkdr7iexYtx4AaABAg.9EBrwoKdas79EC9e3uJjvy&amp;event=comments&amp;html_redirect=1&amp;redir_token=QUFFLUhqa1VqXzJ2VWRiZGxsYjBWVm5EbEI2NGtlaE5Td3xBQ3Jtc0ttWUxhSkJVbVFrekhVbjJNVnNFSEVQUmgzcHZpbGo1WGdhRlk3NkV1T2kxdUFlbGU4Y3NmNWp6UkJpYzJMWGJVZmJvV2NiYnc4LXFlWngzdEhDMW1JNkdIVDVGWFdGX0JJUU1NV2FpNW9xX2NFRUxqRQ%3D%3D&amp;q=https%3A%2F%2Ft.me%2FAlmancaOgrenmekZorDegil&amp;fbclid=IwAR3x4du1KzGOUBmFTsgJ7OqOQ-uxvMaXYtWFZgGdIoYoykVc8ZQ4JEbTYdo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969" y="0"/>
            <a:ext cx="11515241" cy="3429000"/>
          </a:xfrm>
        </p:spPr>
        <p:txBody>
          <a:bodyPr anchor="b">
            <a:noAutofit/>
          </a:bodyPr>
          <a:lstStyle/>
          <a:p>
            <a:pPr algn="ctr"/>
            <a:r>
              <a:rPr lang="de-DE" sz="138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Präfix</a:t>
            </a:r>
            <a:r>
              <a:rPr lang="de-DE" sz="140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: </a:t>
            </a:r>
            <a:r>
              <a:rPr lang="de-DE" sz="140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Verdana" panose="020B0604030504040204" pitchFamily="34" charset="0"/>
              </a:rPr>
              <a:t>ein</a:t>
            </a:r>
            <a:endParaRPr lang="de-DE" sz="14000" b="1" dirty="0">
              <a:solidFill>
                <a:srgbClr val="FF0000"/>
              </a:solidFill>
              <a:highlight>
                <a:srgbClr val="FFFF00"/>
              </a:highlight>
              <a:latin typeface="Verdana" panose="020B060403050404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58C8C7-A401-4EB0-B93F-BFEB96D0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" y="3827610"/>
            <a:ext cx="10906620" cy="226521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8" name="Resim 7" descr="adam, işaret, tutma, gömlek içeren bir resim&#10;&#10;Açıklama otomatik olarak oluşturuldu">
            <a:extLst>
              <a:ext uri="{FF2B5EF4-FFF2-40B4-BE49-F238E27FC236}">
                <a16:creationId xmlns:a16="http://schemas.microsoft.com/office/drawing/2014/main" id="{4E89514C-2ACF-4F6C-9514-8A77537C2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0" y="3760068"/>
            <a:ext cx="5060459" cy="2400300"/>
          </a:xfrm>
          <a:prstGeom prst="rect">
            <a:avLst/>
          </a:prstGeom>
        </p:spPr>
      </p:pic>
      <p:pic>
        <p:nvPicPr>
          <p:cNvPr id="12" name="Resim 11" descr="metin, işaret içeren bir resim&#10;&#10;Açıklama otomatik olarak oluşturuldu">
            <a:extLst>
              <a:ext uri="{FF2B5EF4-FFF2-40B4-BE49-F238E27FC236}">
                <a16:creationId xmlns:a16="http://schemas.microsoft.com/office/drawing/2014/main" id="{2904D580-9A93-40E9-A1CA-20C70D5B0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19" y="3717561"/>
            <a:ext cx="6029821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8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: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  <a:latin typeface="Roboto"/>
              </a:rPr>
              <a:t>ein</a:t>
            </a:r>
            <a:endParaRPr lang="de-DE" sz="5400" b="1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917681" cy="5000284"/>
          </a:xfrm>
        </p:spPr>
        <p:txBody>
          <a:bodyPr>
            <a:normAutofit fontScale="92500"/>
          </a:bodyPr>
          <a:lstStyle/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de-DE" sz="32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Ein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genelde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“</a:t>
            </a:r>
            <a:r>
              <a:rPr lang="de-DE" sz="3200" b="1" i="0" u="none" strike="noStrike" baseline="0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bir</a:t>
            </a:r>
            <a:r>
              <a:rPr lang="de-DE" sz="32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yerin</a:t>
            </a:r>
            <a:r>
              <a:rPr lang="de-DE" sz="32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veya </a:t>
            </a:r>
            <a:r>
              <a:rPr lang="de-DE" sz="3200" b="1" i="0" u="none" strike="noStrike" baseline="0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nesnenin</a:t>
            </a:r>
            <a:r>
              <a:rPr lang="de-DE" sz="32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32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yönelme</a:t>
            </a:r>
            <a:r>
              <a:rPr lang="de-DE" sz="32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” </a:t>
            </a:r>
            <a:r>
              <a:rPr lang="de-DE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“fiilin </a:t>
            </a:r>
            <a:r>
              <a:rPr lang="de-DE" sz="3200" b="1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ifade</a:t>
            </a:r>
            <a:r>
              <a:rPr lang="de-DE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3200" b="1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ettiği</a:t>
            </a:r>
            <a:r>
              <a:rPr lang="de-DE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3200" b="1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sürecin</a:t>
            </a:r>
            <a:r>
              <a:rPr lang="de-DE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başlaması”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anlamı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taşır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Ancak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anlamının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dışında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taşıdığı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başka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anlamsal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özellikler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de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vardır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bunları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eklendiği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aktarır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Böylece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önekli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anlamlar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kazanır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de-DE" sz="32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Ein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bazı</a:t>
            </a:r>
            <a:r>
              <a:rPr lang="de-DE" sz="32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32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 anlam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alanını</a:t>
            </a:r>
            <a:r>
              <a:rPr lang="de-DE" sz="32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genişletir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bazılarının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anlamında</a:t>
            </a:r>
            <a:r>
              <a:rPr lang="de-DE" sz="32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daralmalara</a:t>
            </a:r>
            <a:r>
              <a:rPr lang="de-DE" sz="32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yol</a:t>
            </a:r>
            <a:r>
              <a:rPr lang="de-DE" sz="32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açar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anlamsal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değişmeler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çoğunlukla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düz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anlamdan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uzaklaşmadan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anlam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yoğunluğu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ayrıntılar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katabilir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Ancak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düz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anlamından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uzaklaştıran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etkiler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de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gösterebilir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durumda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temel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fiilden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bağımsız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fiilden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söz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edilebilir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Ayrılan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öneklerde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temel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fiilin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anlamından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uzaklaştırma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çok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sınırlı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görülür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.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Bu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özellik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daha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çok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ayrılmayan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öneklere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özgüdür</a:t>
            </a:r>
            <a:r>
              <a:rPr lang="de-DE" sz="32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. </a:t>
            </a:r>
            <a:endParaRPr lang="de-DE" sz="66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  <a:p>
            <a:endParaRPr lang="de-DE" sz="4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4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47" y="222398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: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  <a:latin typeface="Roboto"/>
              </a:rPr>
              <a:t>ein</a:t>
            </a:r>
            <a:endParaRPr lang="de-DE" sz="5400" b="1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2192001" cy="5418738"/>
          </a:xfrm>
        </p:spPr>
        <p:txBody>
          <a:bodyPr>
            <a:normAutofit/>
          </a:bodyPr>
          <a:lstStyle/>
          <a:p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Özne “</a:t>
            </a:r>
            <a:r>
              <a:rPr lang="de-DE" sz="36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Ein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öneki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aracılığıyla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nesneyi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şeyin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doğru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yöneltir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Bunu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somut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soyut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olarak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öznenin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doğru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yöneltme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nesneyi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şeyin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bırakma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olarak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gösterir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“ein” </a:t>
            </a:r>
            <a:r>
              <a:rPr lang="de-DE" sz="36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önekli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anlam </a:t>
            </a:r>
            <a:r>
              <a:rPr lang="de-DE" sz="36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özelliklerine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göre 5 </a:t>
            </a:r>
            <a:r>
              <a:rPr lang="de-DE" sz="36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başlıkta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incelenebilir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Bu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anlamsal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özellikler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1-Bir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yere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girme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,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bir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nesneyi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bir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şeyin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içine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koyma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, 2-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ticaret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yoluyla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mülkiyetine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geçirme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, 3-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bir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planın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ya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da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hesabın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içine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dâhil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etme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, 4-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zorlama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yoluyla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içine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nüfuz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etme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ve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5-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yeni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bir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duruma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geçiş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8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47" y="222398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: </a:t>
            </a:r>
            <a:r>
              <a:rPr lang="de-DE" sz="5400" b="1" dirty="0">
                <a:solidFill>
                  <a:srgbClr val="FF0000"/>
                </a:solidFill>
                <a:highlight>
                  <a:srgbClr val="FFFF00"/>
                </a:highlight>
                <a:latin typeface="Roboto"/>
              </a:rPr>
              <a:t>ein</a:t>
            </a:r>
            <a:endParaRPr lang="de-DE" sz="5400" b="1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2039601" cy="5418738"/>
          </a:xfrm>
        </p:spPr>
        <p:txBody>
          <a:bodyPr>
            <a:normAutofit/>
          </a:bodyPr>
          <a:lstStyle/>
          <a:p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Ayrica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“</a:t>
            </a:r>
            <a:r>
              <a:rPr lang="de-DE" sz="40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Ein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öneki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reflexiv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olmasi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durumunda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“</a:t>
            </a:r>
            <a:r>
              <a:rPr lang="de-DE" sz="4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yavaş</a:t>
            </a:r>
            <a:r>
              <a:rPr lang="de-DE" sz="4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yavaş</a:t>
            </a:r>
            <a:r>
              <a:rPr lang="de-DE" sz="4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elde</a:t>
            </a:r>
            <a:r>
              <a:rPr lang="de-DE" sz="4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edilen</a:t>
            </a:r>
            <a:r>
              <a:rPr lang="de-DE" sz="4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bir</a:t>
            </a:r>
            <a:r>
              <a:rPr lang="de-DE" sz="4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alışkanlık</a:t>
            </a:r>
            <a:r>
              <a:rPr lang="de-DE" sz="4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”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anlami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4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tasir</a:t>
            </a:r>
            <a:r>
              <a:rPr lang="de-DE" sz="4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endParaRPr lang="de-DE" sz="4000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Lesen 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okumak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-einlesen: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dijital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oku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(t)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kredi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karti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giris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karti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vs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sich einlesen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kitaba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yazıya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vb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alışmak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Leben 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yaşamak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–einleben: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yerleşmek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-sich einleben: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yerde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yaşamaya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alışmak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adapte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olmak</a:t>
            </a:r>
            <a:endParaRPr lang="de-DE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de-DE" sz="6600" b="1" dirty="0">
              <a:solidFill>
                <a:srgbClr val="00B0F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917681" cy="5000284"/>
          </a:xfrm>
        </p:spPr>
        <p:txBody>
          <a:bodyPr>
            <a:normAutofit fontScale="77500" lnSpcReduction="20000"/>
          </a:bodyPr>
          <a:lstStyle/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de-DE" sz="4800" b="1" i="0" u="none" strike="noStrike" baseline="0" dirty="0">
                <a:solidFill>
                  <a:srgbClr val="00B05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ein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 önekli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fiillerin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anlamini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aşağıdaki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gibi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degistirebilir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algn="l"/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1-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yerin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de-DE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einsteigen 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taşıta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içeri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endParaRPr lang="de-DE" sz="3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einfahren 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taşıt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ile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einreisen 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gezi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amaçlı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ülkeye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einmarschieren 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işgal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amaçlı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eingehen 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eintreten 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içeriye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einheiraten 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evlenerek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aileye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917681" cy="50002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1-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yerin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de-DE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Der Zug 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aus Istanbul fährt auf </a:t>
            </a:r>
            <a:r>
              <a:rPr lang="de-DE" sz="32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Gleis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6 ein. </a:t>
            </a:r>
          </a:p>
          <a:p>
            <a:r>
              <a:rPr lang="it-IT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İstanbul treni 6. Perona giriyor. </a:t>
            </a:r>
          </a:p>
          <a:p>
            <a:endParaRPr lang="de-DE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Schüler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steigen in </a:t>
            </a:r>
            <a:r>
              <a:rPr lang="de-DE" sz="32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Bus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ein. </a:t>
            </a:r>
          </a:p>
          <a:p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Öğrenciler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otobüse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biniyor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Sibel ist in Deutschland eingereist. </a:t>
            </a:r>
          </a:p>
          <a:p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Sibel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Almanya’ya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giriş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yaptı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de-DE" sz="4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14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917681" cy="5000284"/>
          </a:xfrm>
        </p:spPr>
        <p:txBody>
          <a:bodyPr>
            <a:normAutofit fontScale="85000" lnSpcReduction="20000"/>
          </a:bodyPr>
          <a:lstStyle/>
          <a:p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2-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şeyin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yerleştirme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Einführen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sokmak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eingie</a:t>
            </a:r>
            <a:r>
              <a:rPr lang="el-GR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β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dökmek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einkellern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kilere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koymak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einpacken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paket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şeye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sarmak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einstecken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saplamak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eindrehen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çevirerek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takmak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einschrauben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vidalamak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einsetzen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yerleştirmek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einsperren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hapse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einkleben 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yapıştırmak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62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917681" cy="5000284"/>
          </a:xfrm>
        </p:spPr>
        <p:txBody>
          <a:bodyPr>
            <a:normAutofit/>
          </a:bodyPr>
          <a:lstStyle/>
          <a:p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2-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şeyin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yerleştirme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endParaRPr lang="de-DE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de-DE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habe eine neu</a:t>
            </a:r>
            <a:r>
              <a:rPr lang="de-DE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Batterie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in mein </a:t>
            </a:r>
            <a:r>
              <a:rPr lang="de-DE" sz="32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Handy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eingesetzt.</a:t>
            </a:r>
          </a:p>
          <a:p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Telefonuma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yeni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pil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taktım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de-DE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Er gibt </a:t>
            </a:r>
            <a:r>
              <a:rPr lang="de-DE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Daten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in </a:t>
            </a:r>
            <a:r>
              <a:rPr lang="de-DE" sz="32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Computer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 </a:t>
            </a:r>
          </a:p>
          <a:p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Verileri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bilgisayara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giriyor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de-DE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Du musst </a:t>
            </a:r>
            <a:r>
              <a:rPr lang="de-DE" sz="32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den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2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Schlüssel</a:t>
            </a: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einstecken </a:t>
            </a:r>
          </a:p>
          <a:p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Anahtarı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7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sokmalısın</a:t>
            </a:r>
            <a:r>
              <a:rPr lang="de-DE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Essen Sie hier oder soll ich es Ihnen einpacken? </a:t>
            </a:r>
          </a:p>
          <a:p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Burada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mı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yersin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yoksa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senin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pakete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mi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koyayım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endParaRPr lang="de-DE" sz="17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45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2-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şeyi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alma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dahil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etme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de-DE" sz="4400" b="1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inatmen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nefes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al-), </a:t>
            </a:r>
          </a:p>
          <a:p>
            <a:pPr marL="0" indent="0">
              <a:buNone/>
            </a:pP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einnehmen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ilaç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almak), </a:t>
            </a:r>
          </a:p>
          <a:p>
            <a:pPr marL="0" indent="0">
              <a:buNone/>
            </a:pPr>
            <a:r>
              <a:rPr lang="de-DE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einplanen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plana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almak),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einrechnen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hesaba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katmak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einschließen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kapatmak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dahil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etmek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einschreiben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yere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kaydetmek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einklammern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ayraç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almak),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eindeutschen 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Almanlaştırmak</a:t>
            </a:r>
            <a:r>
              <a:rPr lang="de-DE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2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pPr algn="l"/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2-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şeyi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içine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alma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dahil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etme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algn="l"/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Der Großvater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atmete tief ein </a:t>
            </a:r>
          </a:p>
          <a:p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Büyükbaba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derin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nefes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alıyordu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de-DE" sz="21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Der Kranke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soll jed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 Tag </a:t>
            </a:r>
            <a:r>
              <a:rPr lang="de-DE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Tabletten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nehmen. </a:t>
            </a:r>
          </a:p>
          <a:p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Hasta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her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gün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hap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içmek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zorunda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endParaRPr lang="de-DE" sz="21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Er hat auch mich in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Liste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eingeschrieben </a:t>
            </a:r>
          </a:p>
          <a:p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Listeye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beni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de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kaydetti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 algn="l">
              <a:buNone/>
            </a:pPr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41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3-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durumdan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başka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bir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duruma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/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geçme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einschlafen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uykuya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dalmak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eingehen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ölmek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einschalten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elektrik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vermek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açmak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einmachen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reçel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konserve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vb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einfrieren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donmak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einschläfern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uyutmak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eintrocknen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kurumak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kurutmak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einstellen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durdurmak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son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vermek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einschrumpfen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buruşmak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einrosten 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paslanmak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1716719" cy="51475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3- Bir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durumdan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başka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bir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duruma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girme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/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geçme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algn="l"/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45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Das Baby </a:t>
            </a:r>
            <a:r>
              <a:rPr lang="de-DE" sz="4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ist eingeschlafen. </a:t>
            </a:r>
          </a:p>
          <a:p>
            <a:pPr marL="0" indent="0">
              <a:buNone/>
            </a:pP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Bebek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uyudu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de-DE" sz="33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45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 Wasserleitung </a:t>
            </a:r>
            <a:r>
              <a:rPr lang="de-DE" sz="4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friert i</a:t>
            </a:r>
            <a:r>
              <a:rPr lang="de-DE" sz="45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m Winter</a:t>
            </a:r>
            <a:r>
              <a:rPr lang="de-DE" sz="4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ein. </a:t>
            </a:r>
          </a:p>
          <a:p>
            <a:pPr marL="0" indent="0">
              <a:buNone/>
            </a:pP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Su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şebekesi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kışın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donar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4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Ihr</a:t>
            </a:r>
            <a:r>
              <a:rPr lang="de-DE" sz="45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 Katze </a:t>
            </a:r>
            <a:r>
              <a:rPr lang="de-DE" sz="4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ist gestern eingegangen. </a:t>
            </a:r>
          </a:p>
          <a:p>
            <a:pPr marL="0" indent="0">
              <a:buNone/>
            </a:pP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Kedisi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dün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öldü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4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Heute </a:t>
            </a:r>
            <a:r>
              <a:rPr lang="de-DE" sz="45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Nacht</a:t>
            </a:r>
            <a:r>
              <a:rPr lang="de-DE" sz="4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werde ich nicht einschlafen können. </a:t>
            </a:r>
          </a:p>
          <a:p>
            <a:pPr marL="0" indent="0">
              <a:buNone/>
            </a:pP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gece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uyuyamayacağım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2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4-Ticaret,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alış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veriş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çalışma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vb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.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yolla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edinme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Einhandeln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takas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etmek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einkassieren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para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tahsil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etmek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einziehen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kasaya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para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toplamak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eintreiben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vergi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para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toplamak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einkommen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gelir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para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tahsil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edilmek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einbringen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kar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getirmek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einsparen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tasarruf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etmek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sich einüben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iyice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öğreninceye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kadar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alıştırma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yapmak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sich einstudieren 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çalışarak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5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öğrenmek</a:t>
            </a:r>
            <a:r>
              <a:rPr lang="de-DE" sz="1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30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4-Ticaret,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alış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veriş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çalışma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vb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.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yolla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edinme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habe kein 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Einkommen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weil ich kein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Arbeit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habe.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İşim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olmadığı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herhangi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gelirim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de-DE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Wir müssen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Energie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einsparen.</a:t>
            </a:r>
          </a:p>
          <a:p>
            <a:pPr marL="0" indent="0">
              <a:buNone/>
            </a:pP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Enerji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tasarrufu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1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yapmalıyız</a:t>
            </a:r>
            <a:r>
              <a:rPr lang="de-DE" sz="21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Seine </a:t>
            </a:r>
            <a:r>
              <a:rPr lang="de-DE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Ideen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brachten ihm kein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einzig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Pfennig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ein. </a:t>
            </a:r>
          </a:p>
          <a:p>
            <a:pPr marL="0" indent="0">
              <a:buNone/>
            </a:pP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Fikirleri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ona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tek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kuruş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kazandırmadı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Früher handelten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Bauer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ihr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 Ernte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ein. </a:t>
            </a:r>
          </a:p>
          <a:p>
            <a:pPr marL="0" indent="0">
              <a:buNone/>
            </a:pP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Eskiden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köylüler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ürünlerini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takas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19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ederlerdi</a:t>
            </a:r>
            <a:r>
              <a:rPr lang="de-DE" sz="1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96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7"/>
            <a:ext cx="11716719" cy="50002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5-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Güç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kullanarak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içeriye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/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geriye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doğru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etki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yapma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indringen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yere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zorla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einkratzen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içine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kazımak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einschlagen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vurarak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parçalamak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kırmak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einwerfen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ortasına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atmak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einstürmen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saldırmak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einengen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daraltmak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einschüchtern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ürkütmek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eindrücken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basarak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çökertmek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</a:p>
          <a:p>
            <a:pPr marL="0" indent="0">
              <a:buNone/>
            </a:pPr>
            <a:r>
              <a:rPr lang="de-DE" sz="3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einsenken 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de-DE" sz="23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batırmak</a:t>
            </a: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10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das Präfix &amp;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mantik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6"/>
            <a:ext cx="11716719" cy="52715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5-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Güç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kullanarak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içeriye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/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geriye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doğru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etki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de-DE" sz="4400" b="1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yapma</a:t>
            </a:r>
            <a:r>
              <a:rPr lang="de-DE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Er hat ihr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Namen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in ein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 Baum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eingekratzt. </a:t>
            </a:r>
          </a:p>
          <a:p>
            <a:pPr marL="0" indent="0">
              <a:buNone/>
            </a:pP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Adını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ağaca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kazıdı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Ein Dieb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dringt durch ein 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Fenster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in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s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Haus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ein.</a:t>
            </a:r>
          </a:p>
          <a:p>
            <a:pPr marL="0" indent="0">
              <a:buNone/>
            </a:pP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Eve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pencereden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hırsız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girer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Ein Lehrer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soll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Schüler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nicht einschüchtern. </a:t>
            </a:r>
          </a:p>
          <a:p>
            <a:pPr marL="0" indent="0">
              <a:buNone/>
            </a:pP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Öğretmen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öğrencilerin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cesaretini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kırmamalı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Der Drang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zu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m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Drängen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schafft </a:t>
            </a:r>
            <a:r>
              <a:rPr lang="de-DE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Menschenmengen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die sich selbst einengen.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İtme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dürtüsü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kendilerini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daraltan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kalabalıklar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yaratır</a:t>
            </a:r>
            <a:r>
              <a:rPr lang="de-DE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35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Örnek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cümleler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86496"/>
            <a:ext cx="11716719" cy="54606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Ab wann lassen Sie 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 </a:t>
            </a:r>
            <a:r>
              <a:rPr lang="de-DE" sz="36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Passagier</a:t>
            </a:r>
            <a:r>
              <a:rPr lang="de-DE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einsteigen?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Yolcuların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uçağa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ne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zaman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binmesine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izin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veriyorsunuz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Der Fahrer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sagte uns, in welch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 Bus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wir einsteigen müssen.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Şoför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hangi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otobüse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bineceğimizi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söyledi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Einsteigen bitte!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Der Zug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fährt gleich ab.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İçeri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lütfen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! Tren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birazdan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hareket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edecek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habe sie in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den Bus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einsteigen sehen.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Otobüse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bindiğini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gördüm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Wir wussten nicht, in welch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en Waggon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wir einsteigen sollten. </a:t>
            </a:r>
          </a:p>
          <a:p>
            <a:pPr marL="0" indent="0">
              <a:buNone/>
            </a:pP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Hangi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vagona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bineceğimizi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bilmiyorduk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33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Örnek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cümleler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1716719" cy="56079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sah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Zug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in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Bahnhof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einfahren.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Trenin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istasyona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girdiğini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gördüm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Du kannst nicht eintreten. Es ist verboten.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Giremezsiniz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Yasaktır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Durch welch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es Tor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soll ich eintreten?</a:t>
            </a:r>
          </a:p>
          <a:p>
            <a:pPr marL="0" indent="0">
              <a:buNone/>
            </a:pP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Hangi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kapıdan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girmeliyim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Wenn sie in diese reich</a:t>
            </a:r>
            <a:r>
              <a:rPr lang="de-DE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 Familie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einheiratet, hat sie ausgesorgt.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zengin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aileyle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evlenirse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kendisine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iyi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bakılacaktır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(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finansal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olarak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kurtulacak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Der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Geschäftsführer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hat in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 Firma 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eingeheiratet.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Genel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müdür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şirketta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dahil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oldu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95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Örnek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cümleler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1716719" cy="56079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Man kann </a:t>
            </a:r>
            <a:r>
              <a:rPr lang="de-DE" sz="3900" b="1" dirty="0">
                <a:solidFill>
                  <a:srgbClr val="00B05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Kind</a:t>
            </a:r>
            <a:r>
              <a:rPr lang="de-DE" sz="39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er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früher in</a:t>
            </a:r>
            <a:r>
              <a:rPr lang="de-DE" sz="39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s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9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Kartenlesen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einführen.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Çocuklar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harita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okumayla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daha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erken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tanıştırılabilir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kann nicht einmal ein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Schraube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eindrehen. </a:t>
            </a:r>
          </a:p>
          <a:p>
            <a:pPr marL="0" indent="0">
              <a:buNone/>
            </a:pP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Vida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bile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çeviremiyorum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muss fliehen, oder man wird mich einsperren.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Kaçmak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zorundayım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yoksa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hapse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girecegim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will etwas frisch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 Luft 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einatmen.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Biraz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temiz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hava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solumak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istiyorum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will nicht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gleich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 Luft 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wie er einatmen.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Onunla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aynı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havayı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solumak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istemiyorum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Bitte tief einatmen!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Lütfen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derin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nefes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alın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! </a:t>
            </a: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37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Örnek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cümleler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1716719" cy="5607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muss dies</a:t>
            </a:r>
            <a:r>
              <a:rPr lang="de-DE" sz="39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es Medikament 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einnehmen.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ilacı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almak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zorundayım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Du solltest dies</a:t>
            </a:r>
            <a:r>
              <a:rPr lang="de-DE" sz="39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es Medikament 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nicht auf leeren </a:t>
            </a:r>
            <a:r>
              <a:rPr lang="de-DE" sz="39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Magen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einnehmen.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ilacı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aç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karnına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almamalısınız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Ihr braucht mich nicht einplanen, falls ihr </a:t>
            </a:r>
            <a:r>
              <a:rPr lang="de-DE" sz="39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Bowling Spielen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geht.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Bovlinge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gidersen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beni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planlamana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gerek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(Beni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planina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dahil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etmene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gerek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15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Örnek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cümleler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1716719" cy="552541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Ostfrankreich wurde in der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Vergangenheit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mehrmals eingedeutscht.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Doğu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Fransa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geçmişte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birkaç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kez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Almanlaştırıldı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Kann man </a:t>
            </a:r>
            <a:r>
              <a:rPr lang="de-DE" sz="39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Käse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einfrieren?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peynir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dondurulabilir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mi?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reite, um nicht völlig einzurosten.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Tamamen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paslanmamak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biniyorum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Rechne einmal nach, wie viel </a:t>
            </a:r>
            <a:r>
              <a:rPr lang="de-DE" sz="40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Strom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du a</a:t>
            </a:r>
            <a:r>
              <a:rPr lang="de-DE" sz="40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m Tag 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einsparen könntest.</a:t>
            </a:r>
          </a:p>
          <a:p>
            <a:pPr marL="0" indent="0">
              <a:buNone/>
            </a:pP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Bir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günde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ne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kadar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elektrik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tasarrufu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yapabileceğinizi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hesaplayın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Du kannst nicht einfach so in mein </a:t>
            </a:r>
            <a:r>
              <a:rPr lang="de-DE" sz="40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Leben</a:t>
            </a:r>
            <a:r>
              <a:rPr lang="de-DE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eindringen.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Hayatıma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öylece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giremezsin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89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27" y="353430"/>
            <a:ext cx="11078346" cy="1085832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5400" b="1" dirty="0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Örnek </a:t>
            </a:r>
            <a:r>
              <a:rPr lang="de-DE" sz="5400" b="1" dirty="0" err="1">
                <a:solidFill>
                  <a:srgbClr val="00B050"/>
                </a:solidFill>
                <a:highlight>
                  <a:srgbClr val="FFFF00"/>
                </a:highlight>
                <a:latin typeface="Roboto"/>
              </a:rPr>
              <a:t>cümleler</a:t>
            </a:r>
            <a:endParaRPr lang="de-DE" sz="5400" b="1" dirty="0">
              <a:solidFill>
                <a:srgbClr val="00B0F0"/>
              </a:solidFill>
              <a:highlight>
                <a:srgbClr val="FFFF00"/>
              </a:highlight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E602D751-10AE-4ED2-9485-8BB177DF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9262"/>
            <a:ext cx="11716719" cy="55254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Muss ich mich einschreiben? 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Kayıt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zorunda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mıyım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schreibe dich in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die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Teilnehmerliste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Seni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katılımcı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listesine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ekliyorum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Sein </a:t>
            </a:r>
            <a:r>
              <a:rPr lang="de-DE" sz="39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Vater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schreibt ihn an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der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3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Berufsschule</a:t>
            </a:r>
            <a:r>
              <a:rPr lang="de-DE" sz="3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ein.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Babası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onu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meslek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okuluna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yazdırıyor</a:t>
            </a:r>
            <a:endParaRPr lang="de-DE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Ich schickte </a:t>
            </a:r>
            <a:r>
              <a:rPr lang="de-DE" sz="36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den Brief 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per 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Einschreiben</a:t>
            </a:r>
            <a:r>
              <a:rPr lang="de-DE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um sicher zu sein, dass er Sie erreicht.</a:t>
            </a:r>
          </a:p>
          <a:p>
            <a:pPr marL="0" indent="0">
              <a:buNone/>
            </a:pP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Mektubu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size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ulaşacağından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emin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olmak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için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taahhütlü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ile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gönderdim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einschreiben: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kaydetmek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listeye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almak. per Einschreiben: taahhütlü </a:t>
            </a:r>
            <a:r>
              <a:rPr lang="de-DE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posta</a:t>
            </a:r>
            <a:r>
              <a:rPr lang="de-DE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3CC307B-5CAA-4F19-B479-10982D4E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7" y="206196"/>
            <a:ext cx="893695" cy="9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39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C8DB3-2D20-4CCF-ADB4-659CE1A3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206" y="164891"/>
            <a:ext cx="8237588" cy="1154243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Kaynak</a:t>
            </a:r>
            <a:r>
              <a:rPr lang="en-US" b="1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TELEGRAM</a:t>
            </a:r>
            <a:endParaRPr lang="de-DE" sz="7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FB91F33-B83C-4E84-8C55-52820592968F}"/>
              </a:ext>
            </a:extLst>
          </p:cNvPr>
          <p:cNvSpPr txBox="1">
            <a:spLocks/>
          </p:cNvSpPr>
          <p:nvPr/>
        </p:nvSpPr>
        <p:spPr>
          <a:xfrm>
            <a:off x="164892" y="1319134"/>
            <a:ext cx="11341307" cy="50217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3000" b="1" dirty="0"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Huriye HABACI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Selçuk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Üniversitesi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,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Sosyal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Bilimler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Enstitüsü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Yüksek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Lisans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Öğrencisi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Araştırma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Makalesinden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maksimum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seviyede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istifade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30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edilmistir</a:t>
            </a:r>
            <a:r>
              <a:rPr lang="de-DE" sz="30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Sie können sowohl auf 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die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Dokument</a:t>
            </a:r>
            <a:r>
              <a:rPr lang="de-DE" sz="28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dies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er Lektion 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als auch auf 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die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Dokument</a:t>
            </a:r>
            <a:r>
              <a:rPr lang="de-DE" sz="28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früher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er </a:t>
            </a:r>
            <a:r>
              <a:rPr lang="de-DE" sz="28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Lektionen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von Haci Ahmet </a:t>
            </a:r>
            <a:r>
              <a:rPr lang="de-DE" sz="2800" b="1" dirty="0" err="1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Altiner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(Deutsch lernen ist nicht schwierig) über meine </a:t>
            </a:r>
            <a:r>
              <a:rPr lang="de-DE" sz="2800" b="1" dirty="0">
                <a:solidFill>
                  <a:srgbClr val="FF000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TELEGRAM-Dokumentenaustauschgruppe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zugreifen.</a:t>
            </a:r>
            <a:endParaRPr lang="de-DE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>
                <a:solidFill>
                  <a:srgbClr val="00B0F0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Gruppenlink</a:t>
            </a:r>
            <a:r>
              <a:rPr lang="de-DE" sz="2800" b="1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:  </a:t>
            </a:r>
            <a:r>
              <a:rPr lang="de-DE" sz="2800" b="1" u="sng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https://t.me/AlmancaOgrenmekZorDegil</a:t>
            </a:r>
            <a:r>
              <a:rPr lang="de-DE" sz="2800" b="1" u="sng" dirty="0"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endParaRPr lang="de-DE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Arzu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edenler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gerek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bu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dersin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dökümanlarina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gerekse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önceki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derslerin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dökümanlarina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Haci Ahmet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Altiner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(Almanca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ögrenmek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zor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degil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) TELEGRAM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döküman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paylasim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grubumdan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ulasabilir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. </a:t>
            </a:r>
            <a:endParaRPr lang="de-DE" sz="2800" b="1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Grup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linki</a:t>
            </a:r>
            <a:r>
              <a:rPr lang="de-DE" sz="2800" b="1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</a:rPr>
              <a:t>: </a:t>
            </a:r>
            <a:r>
              <a:rPr lang="de-DE" sz="2800" b="1" u="sng" dirty="0">
                <a:solidFill>
                  <a:schemeClr val="accent3"/>
                </a:solidFill>
                <a:effectLst/>
                <a:latin typeface="inherit"/>
                <a:ea typeface="Times New Roman" panose="02020603050405020304" pitchFamily="18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https://t.me/AlmancaOgrenmekZorDegil</a:t>
            </a:r>
            <a:endParaRPr lang="de-DE" sz="2800" b="1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826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E08B-D965-4C17-A186-A5D4CA84C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1" b="11880"/>
          <a:stretch/>
        </p:blipFill>
        <p:spPr>
          <a:xfrm>
            <a:off x="20" y="1"/>
            <a:ext cx="1219198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6A8580B-89AC-4270-B1A3-B7BD70803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713" y="274638"/>
            <a:ext cx="11343426" cy="3168286"/>
          </a:xfrm>
        </p:spPr>
        <p:txBody>
          <a:bodyPr anchor="b">
            <a:noAutofit/>
          </a:bodyPr>
          <a:lstStyle/>
          <a:p>
            <a:pPr algn="ctr"/>
            <a:r>
              <a:rPr lang="de-DE" sz="7200" b="1" u="sng" dirty="0">
                <a:solidFill>
                  <a:srgbClr val="FF0000"/>
                </a:solidFill>
              </a:rPr>
              <a:t>Vielen dank für </a:t>
            </a:r>
            <a:br>
              <a:rPr lang="de-DE" sz="7200" b="1" u="sng" dirty="0">
                <a:solidFill>
                  <a:srgbClr val="FF0000"/>
                </a:solidFill>
              </a:rPr>
            </a:br>
            <a:r>
              <a:rPr lang="de-DE" sz="7200" b="1" u="sng" dirty="0">
                <a:solidFill>
                  <a:srgbClr val="FF0000"/>
                </a:solidFill>
              </a:rPr>
              <a:t>ihre Interesse </a:t>
            </a:r>
            <a:br>
              <a:rPr lang="de-DE" sz="7200" b="1" u="sng" dirty="0">
                <a:solidFill>
                  <a:srgbClr val="FF0000"/>
                </a:solidFill>
              </a:rPr>
            </a:br>
            <a:r>
              <a:rPr lang="de-DE" sz="7200" b="1" u="sng" dirty="0">
                <a:solidFill>
                  <a:srgbClr val="FF0000"/>
                </a:solidFill>
              </a:rPr>
              <a:t>und Aufmerksamkeit. </a:t>
            </a:r>
            <a:endParaRPr lang="de-DE" sz="7200" dirty="0">
              <a:solidFill>
                <a:srgbClr val="FF0000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58C8C7-A401-4EB0-B93F-BFEB96D0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" y="3827610"/>
            <a:ext cx="10906620" cy="2265216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8" name="Resim 7" descr="adam, işaret, tutma, gömlek içeren bir resim&#10;&#10;Açıklama otomatik olarak oluşturuldu">
            <a:extLst>
              <a:ext uri="{FF2B5EF4-FFF2-40B4-BE49-F238E27FC236}">
                <a16:creationId xmlns:a16="http://schemas.microsoft.com/office/drawing/2014/main" id="{4E89514C-2ACF-4F6C-9514-8A77537C2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9" y="3760068"/>
            <a:ext cx="4876800" cy="2400300"/>
          </a:xfrm>
          <a:prstGeom prst="rect">
            <a:avLst/>
          </a:prstGeom>
        </p:spPr>
      </p:pic>
      <p:pic>
        <p:nvPicPr>
          <p:cNvPr id="12" name="Resim 11" descr="metin, işaret içeren bir resim&#10;&#10;Açıklama otomatik olarak oluşturuldu">
            <a:extLst>
              <a:ext uri="{FF2B5EF4-FFF2-40B4-BE49-F238E27FC236}">
                <a16:creationId xmlns:a16="http://schemas.microsoft.com/office/drawing/2014/main" id="{2904D580-9A93-40E9-A1CA-20C70D5B0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19" y="3717561"/>
            <a:ext cx="6029821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05697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Uçak İzi</Template>
  <TotalTime>0</TotalTime>
  <Words>1591</Words>
  <Application>Microsoft Office PowerPoint</Application>
  <PresentationFormat>Geniş ekran</PresentationFormat>
  <Paragraphs>216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2" baseType="lpstr">
      <vt:lpstr>Arial</vt:lpstr>
      <vt:lpstr>Calibri</vt:lpstr>
      <vt:lpstr>Century Gothic</vt:lpstr>
      <vt:lpstr>inherit</vt:lpstr>
      <vt:lpstr>Roboto</vt:lpstr>
      <vt:lpstr>Times New Roman</vt:lpstr>
      <vt:lpstr>Verdana</vt:lpstr>
      <vt:lpstr>Uçak İzi</vt:lpstr>
      <vt:lpstr>Präfix: ein</vt:lpstr>
      <vt:lpstr>das Präfix : ein</vt:lpstr>
      <vt:lpstr>das Präfix : ein</vt:lpstr>
      <vt:lpstr>das Präfix : ein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das Präfix &amp; mantik</vt:lpstr>
      <vt:lpstr>Örnek cümleler</vt:lpstr>
      <vt:lpstr>Örnek cümleler</vt:lpstr>
      <vt:lpstr>Örnek cümleler</vt:lpstr>
      <vt:lpstr>Örnek cümleler</vt:lpstr>
      <vt:lpstr>Örnek cümleler</vt:lpstr>
      <vt:lpstr>Örnek cümleler</vt:lpstr>
      <vt:lpstr>Kaynak &amp; TELEGRAM</vt:lpstr>
      <vt:lpstr>Vielen dank für  ihre Interesse  und Aufmerksamkeit.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B1 PLANEN  KALIP CÜMLELER</dc:title>
  <dc:creator>Office6696</dc:creator>
  <cp:lastModifiedBy>Office6696</cp:lastModifiedBy>
  <cp:revision>862</cp:revision>
  <dcterms:created xsi:type="dcterms:W3CDTF">2020-06-17T16:49:32Z</dcterms:created>
  <dcterms:modified xsi:type="dcterms:W3CDTF">2021-07-13T18:43:26Z</dcterms:modified>
</cp:coreProperties>
</file>